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8" r:id="rId3"/>
    <p:sldId id="257" r:id="rId4"/>
    <p:sldId id="261" r:id="rId5"/>
    <p:sldId id="259" r:id="rId6"/>
    <p:sldId id="263" r:id="rId7"/>
    <p:sldId id="262" r:id="rId8"/>
    <p:sldId id="260" r:id="rId9"/>
    <p:sldId id="264" r:id="rId10"/>
    <p:sldId id="265" r:id="rId11"/>
    <p:sldId id="266" r:id="rId12"/>
    <p:sldId id="270" r:id="rId13"/>
    <p:sldId id="271" r:id="rId14"/>
    <p:sldId id="269" r:id="rId15"/>
    <p:sldId id="268" r:id="rId16"/>
    <p:sldId id="267"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3D9FD1E-8B80-41A9-B699-EE27A2DA3B4F}">
          <p14:sldIdLst>
            <p14:sldId id="256"/>
            <p14:sldId id="258"/>
            <p14:sldId id="257"/>
            <p14:sldId id="261"/>
            <p14:sldId id="259"/>
            <p14:sldId id="263"/>
            <p14:sldId id="262"/>
            <p14:sldId id="260"/>
            <p14:sldId id="264"/>
            <p14:sldId id="265"/>
            <p14:sldId id="266"/>
            <p14:sldId id="270"/>
            <p14:sldId id="271"/>
            <p14:sldId id="269"/>
            <p14:sldId id="268"/>
            <p14:sldId id="267"/>
            <p14:sldId id="272"/>
            <p14:sldId id="273"/>
            <p14:sldId id="274"/>
            <p14:sldId id="275"/>
            <p14:sldId id="276"/>
            <p14:sldId id="277"/>
            <p14:sldId id="278"/>
            <p14:sldId id="279"/>
            <p14:sldId id="280"/>
            <p14:sldId id="281"/>
            <p14:sldId id="282"/>
            <p14:sldId id="283"/>
            <p14:sldId id="284"/>
            <p14:sldId id="285"/>
            <p14:sldId id="286"/>
            <p14:sldId id="287"/>
            <p14:sldId id="288"/>
            <p14:sldId id="28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9EF4"/>
    <a:srgbClr val="008E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07" autoAdjust="0"/>
    <p:restoredTop sz="94660"/>
  </p:normalViewPr>
  <p:slideViewPr>
    <p:cSldViewPr>
      <p:cViewPr varScale="1">
        <p:scale>
          <a:sx n="87" d="100"/>
          <a:sy n="87" d="100"/>
        </p:scale>
        <p:origin x="-1402" y="-8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9A27E8-69D4-4355-B19E-20DA0991470F}" type="datetimeFigureOut">
              <a:rPr lang="en-US" smtClean="0"/>
              <a:t>5/1/2023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881723-7FE7-47EF-B091-09A07C4C7F05}" type="slidenum">
              <a:rPr lang="en-US" smtClean="0"/>
              <a:t>‹#›</a:t>
            </a:fld>
            <a:endParaRPr lang="en-US"/>
          </a:p>
        </p:txBody>
      </p:sp>
    </p:spTree>
    <p:extLst>
      <p:ext uri="{BB962C8B-B14F-4D97-AF65-F5344CB8AC3E}">
        <p14:creationId xmlns:p14="http://schemas.microsoft.com/office/powerpoint/2010/main" val="2438412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 xmlns:a16="http://schemas.microsoft.com/office/drawing/2014/main" id="{1FDFD8BA-2799-4F65-0DE1-9B77BCC27928}"/>
              </a:ext>
            </a:extLst>
          </p:cNvPr>
          <p:cNvSpPr txBox="1"/>
          <p:nvPr/>
        </p:nvSpPr>
        <p:spPr>
          <a:xfrm>
            <a:off x="685800" y="3969603"/>
            <a:ext cx="7696200" cy="830997"/>
          </a:xfrm>
          <a:prstGeom prst="rect">
            <a:avLst/>
          </a:prstGeom>
          <a:noFill/>
        </p:spPr>
        <p:txBody>
          <a:bodyPr wrap="square" rtlCol="0">
            <a:spAutoFit/>
          </a:bodyPr>
          <a:lstStyle/>
          <a:p>
            <a:r>
              <a:rPr lang="en-US" sz="1600" dirty="0" smtClean="0">
                <a:latin typeface="Arial" pitchFamily="34" charset="0"/>
                <a:cs typeface="Arial" pitchFamily="34" charset="0"/>
              </a:rPr>
              <a:t>---------------------------------------------------TO--------------------------------------------------                  </a:t>
            </a:r>
            <a:endParaRPr lang="en-US" sz="1600" dirty="0">
              <a:latin typeface="Arial" pitchFamily="34" charset="0"/>
              <a:cs typeface="Arial" pitchFamily="34" charset="0"/>
            </a:endParaRPr>
          </a:p>
          <a:p>
            <a:pPr algn="ctr"/>
            <a:r>
              <a:rPr lang="en-US" sz="1600" dirty="0" smtClean="0">
                <a:latin typeface="Arial" pitchFamily="34" charset="0"/>
                <a:cs typeface="Arial" pitchFamily="34" charset="0"/>
              </a:rPr>
              <a:t>Prof. Rajeev Puri</a:t>
            </a:r>
          </a:p>
          <a:p>
            <a:pPr algn="ctr"/>
            <a:r>
              <a:rPr lang="en-US" sz="1600" dirty="0" smtClean="0">
                <a:latin typeface="Arial" pitchFamily="34" charset="0"/>
                <a:cs typeface="Arial" pitchFamily="34" charset="0"/>
              </a:rPr>
              <a:t>Computer Science Department, D.A.V. College, Jalandhar.</a:t>
            </a:r>
            <a:endParaRPr lang="en-IN" sz="1600" dirty="0">
              <a:latin typeface="Arial" pitchFamily="34" charset="0"/>
              <a:cs typeface="Arial" pitchFamily="34" charset="0"/>
            </a:endParaRPr>
          </a:p>
        </p:txBody>
      </p:sp>
      <p:pic>
        <p:nvPicPr>
          <p:cNvPr id="1032" name="Picture 8" descr="C:\Users\Anurag Kaul\Downloads\Picture1cedf-removebg-previe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666573"/>
            <a:ext cx="4265669" cy="3303029"/>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 xmlns:a16="http://schemas.microsoft.com/office/drawing/2014/main" id="{1FDFD8BA-2799-4F65-0DE1-9B77BCC27928}"/>
              </a:ext>
            </a:extLst>
          </p:cNvPr>
          <p:cNvSpPr txBox="1"/>
          <p:nvPr/>
        </p:nvSpPr>
        <p:spPr>
          <a:xfrm>
            <a:off x="762000" y="5152072"/>
            <a:ext cx="7696200" cy="1323439"/>
          </a:xfrm>
          <a:prstGeom prst="rect">
            <a:avLst/>
          </a:prstGeom>
          <a:noFill/>
        </p:spPr>
        <p:txBody>
          <a:bodyPr wrap="square" rtlCol="0">
            <a:spAutoFit/>
          </a:bodyPr>
          <a:lstStyle/>
          <a:p>
            <a:r>
              <a:rPr lang="en-US" sz="1600" dirty="0" smtClean="0">
                <a:latin typeface="Arial" pitchFamily="34" charset="0"/>
                <a:cs typeface="Arial" pitchFamily="34" charset="0"/>
              </a:rPr>
              <a:t>--------------------------------------------------BY-</a:t>
            </a:r>
            <a:r>
              <a:rPr lang="en-US" sz="1600" dirty="0">
                <a:latin typeface="Arial" pitchFamily="34" charset="0"/>
                <a:cs typeface="Arial" pitchFamily="34" charset="0"/>
              </a:rPr>
              <a:t>-------------------------------------------------                  </a:t>
            </a:r>
          </a:p>
          <a:p>
            <a:pPr algn="ctr"/>
            <a:r>
              <a:rPr lang="en-US" sz="1600" dirty="0" smtClean="0">
                <a:latin typeface="Arial" pitchFamily="34" charset="0"/>
                <a:cs typeface="Arial" pitchFamily="34" charset="0"/>
              </a:rPr>
              <a:t>Anurag Kaul(206301) &amp; Himanshi(206313)</a:t>
            </a:r>
          </a:p>
          <a:p>
            <a:pPr algn="ctr"/>
            <a:r>
              <a:rPr lang="en-US" sz="1600" dirty="0">
                <a:latin typeface="Arial" pitchFamily="34" charset="0"/>
                <a:cs typeface="Arial" pitchFamily="34" charset="0"/>
              </a:rPr>
              <a:t>BSc IT (Information Technology</a:t>
            </a:r>
            <a:r>
              <a:rPr lang="en-US" sz="1600" dirty="0" smtClean="0">
                <a:latin typeface="Arial" pitchFamily="34" charset="0"/>
                <a:cs typeface="Arial" pitchFamily="34" charset="0"/>
              </a:rPr>
              <a:t>)</a:t>
            </a:r>
          </a:p>
          <a:p>
            <a:pPr algn="ctr"/>
            <a:r>
              <a:rPr lang="en-US" sz="1600" dirty="0" smtClean="0">
                <a:latin typeface="Arial" pitchFamily="34" charset="0"/>
                <a:cs typeface="Arial" pitchFamily="34" charset="0"/>
              </a:rPr>
              <a:t>University Roll.no-10572016161, 10572016165</a:t>
            </a:r>
          </a:p>
          <a:p>
            <a:pPr algn="ctr"/>
            <a:r>
              <a:rPr lang="en-US" sz="1600" dirty="0" smtClean="0">
                <a:latin typeface="Arial" pitchFamily="34" charset="0"/>
                <a:cs typeface="Arial" pitchFamily="34" charset="0"/>
              </a:rPr>
              <a:t>Session(2020-23)</a:t>
            </a:r>
            <a:endParaRPr lang="en-IN" sz="1600" dirty="0">
              <a:latin typeface="Arial" pitchFamily="34" charset="0"/>
              <a:cs typeface="Arial" pitchFamily="34" charset="0"/>
            </a:endParaRPr>
          </a:p>
        </p:txBody>
      </p:sp>
      <p:sp>
        <p:nvSpPr>
          <p:cNvPr id="15" name="TextBox 14">
            <a:extLst>
              <a:ext uri="{FF2B5EF4-FFF2-40B4-BE49-F238E27FC236}">
                <a16:creationId xmlns="" xmlns:a16="http://schemas.microsoft.com/office/drawing/2014/main" id="{1FDFD8BA-2799-4F65-0DE1-9B77BCC27928}"/>
              </a:ext>
            </a:extLst>
          </p:cNvPr>
          <p:cNvSpPr txBox="1"/>
          <p:nvPr/>
        </p:nvSpPr>
        <p:spPr>
          <a:xfrm>
            <a:off x="685800" y="152400"/>
            <a:ext cx="7696200" cy="584775"/>
          </a:xfrm>
          <a:prstGeom prst="rect">
            <a:avLst/>
          </a:prstGeom>
          <a:noFill/>
        </p:spPr>
        <p:txBody>
          <a:bodyPr wrap="square" rtlCol="0">
            <a:spAutoFit/>
          </a:bodyPr>
          <a:lstStyle/>
          <a:p>
            <a:r>
              <a:rPr lang="en-US" dirty="0" smtClean="0">
                <a:latin typeface="+mj-lt"/>
              </a:rPr>
              <a:t>                                        </a:t>
            </a:r>
            <a:r>
              <a:rPr lang="en-US" sz="3200" b="1" dirty="0" smtClean="0">
                <a:latin typeface="Century" pitchFamily="18" charset="0"/>
              </a:rPr>
              <a:t>Final Year Project</a:t>
            </a:r>
            <a:endParaRPr lang="en-IN" sz="3200" b="1" dirty="0">
              <a:latin typeface="Century" pitchFamily="18" charset="0"/>
            </a:endParaRPr>
          </a:p>
        </p:txBody>
      </p:sp>
    </p:spTree>
    <p:extLst>
      <p:ext uri="{BB962C8B-B14F-4D97-AF65-F5344CB8AC3E}">
        <p14:creationId xmlns:p14="http://schemas.microsoft.com/office/powerpoint/2010/main" val="302575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90600" y="381000"/>
            <a:ext cx="8077200" cy="4893647"/>
          </a:xfrm>
          <a:prstGeom prst="rect">
            <a:avLst/>
          </a:prstGeom>
        </p:spPr>
        <p:txBody>
          <a:bodyPr wrap="square">
            <a:spAutoFit/>
          </a:bodyPr>
          <a:lstStyle/>
          <a:p>
            <a:r>
              <a:rPr lang="en-US" sz="2800" b="1" u="sng" dirty="0">
                <a:latin typeface="Century" pitchFamily="18" charset="0"/>
              </a:rPr>
              <a:t>Other tools and technologies that </a:t>
            </a:r>
            <a:r>
              <a:rPr lang="en-US" sz="2800" b="1" u="sng" dirty="0" smtClean="0">
                <a:latin typeface="Century" pitchFamily="18" charset="0"/>
              </a:rPr>
              <a:t>we have used for our food </a:t>
            </a:r>
            <a:r>
              <a:rPr lang="en-US" sz="2800" b="1" u="sng" dirty="0">
                <a:latin typeface="Century" pitchFamily="18" charset="0"/>
              </a:rPr>
              <a:t>and recipe </a:t>
            </a:r>
            <a:r>
              <a:rPr lang="en-US" sz="2800" b="1" u="sng" dirty="0" smtClean="0">
                <a:latin typeface="Century" pitchFamily="18" charset="0"/>
              </a:rPr>
              <a:t>website:</a:t>
            </a:r>
          </a:p>
          <a:p>
            <a:endParaRPr lang="en-US" sz="1600" dirty="0">
              <a:latin typeface="Century" pitchFamily="18" charset="0"/>
            </a:endParaRPr>
          </a:p>
          <a:p>
            <a:pPr marL="342900" indent="-342900">
              <a:buFont typeface="Wingdings" pitchFamily="2" charset="2"/>
              <a:buChar char="§"/>
            </a:pPr>
            <a:r>
              <a:rPr lang="en-US" sz="1600" u="sng" dirty="0">
                <a:latin typeface="Century" pitchFamily="18" charset="0"/>
              </a:rPr>
              <a:t>Express.js: </a:t>
            </a:r>
            <a:r>
              <a:rPr lang="en-US" sz="1600" dirty="0">
                <a:latin typeface="Century" pitchFamily="18" charset="0"/>
              </a:rPr>
              <a:t>a Node.js framework for building web applications and APIs.</a:t>
            </a:r>
          </a:p>
          <a:p>
            <a:pPr marL="342900" indent="-342900">
              <a:buFont typeface="Wingdings" pitchFamily="2" charset="2"/>
              <a:buChar char="§"/>
            </a:pPr>
            <a:r>
              <a:rPr lang="en-US" sz="1600" u="sng" dirty="0">
                <a:latin typeface="Century" pitchFamily="18" charset="0"/>
              </a:rPr>
              <a:t>Git: </a:t>
            </a:r>
            <a:r>
              <a:rPr lang="en-US" sz="1600" dirty="0">
                <a:latin typeface="Century" pitchFamily="18" charset="0"/>
              </a:rPr>
              <a:t>a version control system that allows developers to track changes to code and collaborate with others more </a:t>
            </a:r>
            <a:r>
              <a:rPr lang="en-US" sz="1600" dirty="0" smtClean="0">
                <a:latin typeface="Century" pitchFamily="18" charset="0"/>
              </a:rPr>
              <a:t>effectively.</a:t>
            </a:r>
          </a:p>
          <a:p>
            <a:pPr marL="342900" indent="-342900">
              <a:buFont typeface="Wingdings" pitchFamily="2" charset="2"/>
              <a:buChar char="§"/>
            </a:pPr>
            <a:r>
              <a:rPr lang="en-US" sz="1600" u="sng" dirty="0" smtClean="0">
                <a:latin typeface="Century" pitchFamily="18" charset="0"/>
              </a:rPr>
              <a:t>Multer: </a:t>
            </a:r>
            <a:r>
              <a:rPr lang="en-US" sz="1600" dirty="0">
                <a:latin typeface="Century" pitchFamily="18" charset="0"/>
              </a:rPr>
              <a:t>is a middleware for handling file uploads in Node.js. It allows you to upload files and handle them in a convenient way, such as saving them to a specific directory, renaming them, or setting certain restrictions on the uploaded files (e.g., file type, size limit). Multer can be used in conjunction with other Node.js frameworks, such as Express.js, to handle file uploads in web </a:t>
            </a:r>
            <a:r>
              <a:rPr lang="en-US" sz="1600" dirty="0" smtClean="0">
                <a:latin typeface="Century" pitchFamily="18" charset="0"/>
              </a:rPr>
              <a:t>applications.</a:t>
            </a:r>
            <a:endParaRPr lang="en-US" sz="1600" dirty="0">
              <a:latin typeface="Century" pitchFamily="18" charset="0"/>
            </a:endParaRPr>
          </a:p>
          <a:p>
            <a:pPr marL="342900" indent="-342900">
              <a:buFont typeface="Wingdings" pitchFamily="2" charset="2"/>
              <a:buChar char="§"/>
            </a:pPr>
            <a:r>
              <a:rPr lang="en-US" sz="1600" u="sng" dirty="0">
                <a:latin typeface="Century" pitchFamily="18" charset="0"/>
              </a:rPr>
              <a:t>Mongoose</a:t>
            </a:r>
            <a:r>
              <a:rPr lang="en-US" sz="1600" dirty="0">
                <a:latin typeface="Century" pitchFamily="18" charset="0"/>
              </a:rPr>
              <a:t> is a Node.js library for working with MongoDB, a popular NoSQL database. Mongoose provides a way to model your data in a way that is easy to work with, by allowing you to define schemas and models that map to your MongoDB collections. This makes it easier to perform CRUD (Create, Read, Update, Delete) operations on your data, as well as other complex queries, such as aggregations and indexes</a:t>
            </a:r>
            <a:r>
              <a:rPr lang="en-US" sz="1600" dirty="0" smtClean="0">
                <a:latin typeface="Century" pitchFamily="18" charset="0"/>
              </a:rPr>
              <a:t>.</a:t>
            </a:r>
          </a:p>
        </p:txBody>
      </p:sp>
      <p:sp>
        <p:nvSpPr>
          <p:cNvPr id="5" name="Rectangle 4"/>
          <p:cNvSpPr/>
          <p:nvPr/>
        </p:nvSpPr>
        <p:spPr>
          <a:xfrm>
            <a:off x="228600" y="5212140"/>
            <a:ext cx="8839200" cy="1569660"/>
          </a:xfrm>
          <a:prstGeom prst="rect">
            <a:avLst/>
          </a:prstGeom>
        </p:spPr>
        <p:txBody>
          <a:bodyPr wrap="square">
            <a:spAutoFit/>
          </a:bodyPr>
          <a:lstStyle/>
          <a:p>
            <a:r>
              <a:rPr lang="en-US" sz="1600" dirty="0">
                <a:latin typeface="Century" pitchFamily="18" charset="0"/>
              </a:rPr>
              <a:t>By leveraging these tools and technologies, you can build a modern, scalable, and responsive food and recipe website that meets the needs of your users and allows you to deliver high-quality content and features</a:t>
            </a:r>
            <a:r>
              <a:rPr lang="en-US" sz="1600" dirty="0" smtClean="0">
                <a:latin typeface="Century" pitchFamily="18" charset="0"/>
              </a:rPr>
              <a:t>.</a:t>
            </a:r>
          </a:p>
          <a:p>
            <a:r>
              <a:rPr lang="en-US" sz="1600" dirty="0">
                <a:latin typeface="Century" pitchFamily="18" charset="0"/>
              </a:rPr>
              <a:t>By using Multer and Mongoose in your food and recipe website, you can handle file uploads (e.g., user profile pictures, recipe images) and interact with your database in a more efficient and organized way</a:t>
            </a:r>
            <a:r>
              <a:rPr lang="en-US" sz="1600" dirty="0" smtClean="0">
                <a:latin typeface="Century" pitchFamily="18" charset="0"/>
              </a:rPr>
              <a:t>.</a:t>
            </a:r>
            <a:endParaRPr lang="en-US" sz="1600" dirty="0">
              <a:latin typeface="Century" pitchFamily="18" charset="0"/>
            </a:endParaRP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907605" y="2190049"/>
            <a:ext cx="4975356" cy="1160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28196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rgbClr val="209EF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pic>
        <p:nvPicPr>
          <p:cNvPr id="8" name="Picture 2" descr="Food cooking background with vegetab | Background Stock Photos ~ Creative  Mark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609600"/>
            <a:ext cx="8154734" cy="5715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0" y="2286000"/>
            <a:ext cx="6096000" cy="1642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750318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001000" cy="1143000"/>
          </a:xfrm>
        </p:spPr>
        <p:txBody>
          <a:bodyPr>
            <a:noAutofit/>
          </a:bodyPr>
          <a:lstStyle/>
          <a:p>
            <a:r>
              <a:rPr lang="en-US" sz="3200" b="1" dirty="0" smtClean="0">
                <a:latin typeface="Century" pitchFamily="18" charset="0"/>
              </a:rPr>
              <a:t>I.    </a:t>
            </a:r>
            <a:r>
              <a:rPr lang="en-US" sz="3200" b="1" u="sng" dirty="0" smtClean="0">
                <a:latin typeface="Century" pitchFamily="18" charset="0"/>
              </a:rPr>
              <a:t>Frontend: Our React Application      Structure</a:t>
            </a:r>
            <a:endParaRPr lang="en-US" sz="3200" b="1" u="sng" dirty="0">
              <a:latin typeface="Century" pitchFamily="18" charset="0"/>
            </a:endParaRPr>
          </a:p>
        </p:txBody>
      </p:sp>
      <p:pic>
        <p:nvPicPr>
          <p:cNvPr id="1536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r="79632"/>
          <a:stretch/>
        </p:blipFill>
        <p:spPr bwMode="auto">
          <a:xfrm>
            <a:off x="1546212" y="1371600"/>
            <a:ext cx="1958988"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3"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r="79640"/>
          <a:stretch/>
        </p:blipFill>
        <p:spPr bwMode="auto">
          <a:xfrm>
            <a:off x="5562600" y="1371600"/>
            <a:ext cx="20574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012801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413"/>
          <a:stretch/>
        </p:blipFill>
        <p:spPr bwMode="auto">
          <a:xfrm>
            <a:off x="1219200" y="2667000"/>
            <a:ext cx="6934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228600" y="864275"/>
            <a:ext cx="8915400" cy="2031325"/>
          </a:xfrm>
          <a:prstGeom prst="rect">
            <a:avLst/>
          </a:prstGeom>
          <a:noFill/>
        </p:spPr>
        <p:txBody>
          <a:bodyPr wrap="square" rtlCol="0">
            <a:spAutoFit/>
          </a:bodyPr>
          <a:lstStyle/>
          <a:p>
            <a:pPr marL="285750" indent="-285750">
              <a:buFont typeface="Arial" pitchFamily="34" charset="0"/>
              <a:buChar char="•"/>
            </a:pPr>
            <a:r>
              <a:rPr lang="en-US" sz="1400" dirty="0">
                <a:latin typeface="Century" pitchFamily="18" charset="0"/>
              </a:rPr>
              <a:t>The index.js file is responsible for setting up the React application and rendering the root component to the HTML DOM using the ReactDOM.render() method. This method takes two arguments: the root component to be rendered and the HTML element where the component should be rendered</a:t>
            </a:r>
            <a:r>
              <a:rPr lang="en-US" sz="1400" dirty="0" smtClean="0">
                <a:latin typeface="Century" pitchFamily="18" charset="0"/>
              </a:rPr>
              <a:t>.</a:t>
            </a:r>
          </a:p>
          <a:p>
            <a:pPr marL="285750" indent="-285750">
              <a:buFont typeface="Arial" pitchFamily="34" charset="0"/>
              <a:buChar char="•"/>
            </a:pPr>
            <a:r>
              <a:rPr lang="en-US" sz="1400" dirty="0">
                <a:latin typeface="Century" pitchFamily="18" charset="0"/>
              </a:rPr>
              <a:t>T</a:t>
            </a:r>
            <a:r>
              <a:rPr lang="en-US" sz="1400" dirty="0" smtClean="0">
                <a:latin typeface="Century" pitchFamily="18" charset="0"/>
              </a:rPr>
              <a:t>he </a:t>
            </a:r>
            <a:r>
              <a:rPr lang="en-US" sz="1400" dirty="0">
                <a:latin typeface="Century" pitchFamily="18" charset="0"/>
              </a:rPr>
              <a:t>ReactDOM.render() method renders the &lt;App&gt; component to the root element of the HTML DOM. The &lt;React.StrictMode&gt; component is a built-in component in React that helps highlight potential problems in your application during development.</a:t>
            </a:r>
          </a:p>
          <a:p>
            <a:pPr marL="285750" indent="-285750">
              <a:buFont typeface="Arial" pitchFamily="34" charset="0"/>
              <a:buChar char="•"/>
            </a:pPr>
            <a:r>
              <a:rPr lang="en-US" sz="1400" dirty="0">
                <a:latin typeface="Century" pitchFamily="18" charset="0"/>
              </a:rPr>
              <a:t>The index.js file can also include other configuration and setup code for your application, such as importing and configuring external libraries or setting up a service worker for offline support.</a:t>
            </a:r>
          </a:p>
          <a:p>
            <a:endParaRPr lang="en-US" sz="1400" dirty="0">
              <a:latin typeface="Century" pitchFamily="18" charset="0"/>
            </a:endParaRPr>
          </a:p>
        </p:txBody>
      </p:sp>
      <p:sp>
        <p:nvSpPr>
          <p:cNvPr id="7" name="Title 1"/>
          <p:cNvSpPr>
            <a:spLocks noGrp="1"/>
          </p:cNvSpPr>
          <p:nvPr>
            <p:ph type="title"/>
          </p:nvPr>
        </p:nvSpPr>
        <p:spPr>
          <a:xfrm>
            <a:off x="914400" y="0"/>
            <a:ext cx="6477000" cy="1143000"/>
          </a:xfrm>
        </p:spPr>
        <p:txBody>
          <a:bodyPr/>
          <a:lstStyle/>
          <a:p>
            <a:r>
              <a:rPr lang="en-US" dirty="0" smtClean="0">
                <a:latin typeface="Century" pitchFamily="18" charset="0"/>
              </a:rPr>
              <a:t>index.js</a:t>
            </a:r>
            <a:endParaRPr lang="en-US" dirty="0">
              <a:latin typeface="Century" pitchFamily="18" charset="0"/>
            </a:endParaRPr>
          </a:p>
        </p:txBody>
      </p:sp>
    </p:spTree>
    <p:extLst>
      <p:ext uri="{BB962C8B-B14F-4D97-AF65-F5344CB8AC3E}">
        <p14:creationId xmlns:p14="http://schemas.microsoft.com/office/powerpoint/2010/main" val="2038255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0"/>
            <a:ext cx="6477000" cy="1143000"/>
          </a:xfrm>
        </p:spPr>
        <p:txBody>
          <a:bodyPr/>
          <a:lstStyle/>
          <a:p>
            <a:r>
              <a:rPr lang="en-US" dirty="0" smtClean="0">
                <a:latin typeface="Century" pitchFamily="18" charset="0"/>
              </a:rPr>
              <a:t>App.js</a:t>
            </a:r>
            <a:endParaRPr lang="en-US" dirty="0">
              <a:latin typeface="Century" pitchFamily="18" charset="0"/>
            </a:endParaRPr>
          </a:p>
        </p:txBody>
      </p:sp>
      <p:pic>
        <p:nvPicPr>
          <p:cNvPr id="1331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b="5495"/>
          <a:stretch/>
        </p:blipFill>
        <p:spPr bwMode="auto">
          <a:xfrm>
            <a:off x="1066800" y="2438400"/>
            <a:ext cx="7241931"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304800" y="1053405"/>
            <a:ext cx="8305800" cy="1384995"/>
          </a:xfrm>
          <a:prstGeom prst="rect">
            <a:avLst/>
          </a:prstGeom>
          <a:noFill/>
        </p:spPr>
        <p:txBody>
          <a:bodyPr wrap="square" rtlCol="0">
            <a:spAutoFit/>
          </a:bodyPr>
          <a:lstStyle/>
          <a:p>
            <a:pPr marL="285750" indent="-285750">
              <a:buFont typeface="Arial" pitchFamily="34" charset="0"/>
              <a:buChar char="•"/>
            </a:pPr>
            <a:r>
              <a:rPr lang="en-US" sz="1400" dirty="0">
                <a:latin typeface="Century" pitchFamily="18" charset="0"/>
              </a:rPr>
              <a:t>In React, App.js is a convention for the main entry point of your React application. It typically represents the top-level component of your application and is responsible for rendering all other components that make up the UI</a:t>
            </a:r>
            <a:r>
              <a:rPr lang="en-US" sz="1400" dirty="0" smtClean="0">
                <a:latin typeface="Century" pitchFamily="18" charset="0"/>
              </a:rPr>
              <a:t>.</a:t>
            </a:r>
          </a:p>
          <a:p>
            <a:pPr marL="285750" indent="-285750">
              <a:buFont typeface="Arial" pitchFamily="34" charset="0"/>
              <a:buChar char="•"/>
            </a:pPr>
            <a:r>
              <a:rPr lang="en-US" sz="1400" dirty="0">
                <a:latin typeface="Century" pitchFamily="18" charset="0"/>
              </a:rPr>
              <a:t>The App.js file usually contains the main code for configuring your application, such as importing other components, setting up routes, and managing state. It can also contain other helper functions or components that are used throughout your application.</a:t>
            </a:r>
          </a:p>
        </p:txBody>
      </p:sp>
    </p:spTree>
    <p:extLst>
      <p:ext uri="{BB962C8B-B14F-4D97-AF65-F5344CB8AC3E}">
        <p14:creationId xmlns:p14="http://schemas.microsoft.com/office/powerpoint/2010/main" val="62459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3000" y="268069"/>
            <a:ext cx="6705600" cy="646331"/>
          </a:xfrm>
          <a:prstGeom prst="rect">
            <a:avLst/>
          </a:prstGeom>
          <a:noFill/>
        </p:spPr>
        <p:txBody>
          <a:bodyPr wrap="square" rtlCol="0">
            <a:spAutoFit/>
          </a:bodyPr>
          <a:lstStyle/>
          <a:p>
            <a:r>
              <a:rPr lang="en-US" sz="3600" b="1" dirty="0" smtClean="0">
                <a:latin typeface="Century" pitchFamily="18" charset="0"/>
              </a:rPr>
              <a:t>Pages in our Web Application:</a:t>
            </a:r>
            <a:endParaRPr lang="en-US" sz="3600" b="1" dirty="0">
              <a:latin typeface="Century" pitchFamily="18" charset="0"/>
            </a:endParaRPr>
          </a:p>
        </p:txBody>
      </p:sp>
      <p:sp>
        <p:nvSpPr>
          <p:cNvPr id="5" name="TextBox 4"/>
          <p:cNvSpPr txBox="1"/>
          <p:nvPr/>
        </p:nvSpPr>
        <p:spPr>
          <a:xfrm>
            <a:off x="228600" y="1574899"/>
            <a:ext cx="8763000" cy="2616101"/>
          </a:xfrm>
          <a:prstGeom prst="rect">
            <a:avLst/>
          </a:prstGeom>
          <a:noFill/>
        </p:spPr>
        <p:txBody>
          <a:bodyPr wrap="square" rtlCol="0">
            <a:spAutoFit/>
          </a:bodyPr>
          <a:lstStyle/>
          <a:p>
            <a:pPr marL="342900" indent="-342900">
              <a:buFont typeface="+mj-lt"/>
              <a:buAutoNum type="arabicPeriod"/>
            </a:pPr>
            <a:r>
              <a:rPr lang="en-US" sz="1600" dirty="0" smtClean="0">
                <a:latin typeface="Century" pitchFamily="18" charset="0"/>
              </a:rPr>
              <a:t>Home Page(</a:t>
            </a:r>
            <a:r>
              <a:rPr lang="en-US" sz="1600" dirty="0" smtClean="0"/>
              <a:t>“/”</a:t>
            </a:r>
            <a:r>
              <a:rPr lang="en-US" sz="1600" dirty="0" smtClean="0">
                <a:latin typeface="Century" pitchFamily="18" charset="0"/>
              </a:rPr>
              <a:t>)</a:t>
            </a:r>
          </a:p>
          <a:p>
            <a:pPr marL="342900" indent="-342900">
              <a:buFont typeface="+mj-lt"/>
              <a:buAutoNum type="arabicPeriod"/>
            </a:pPr>
            <a:r>
              <a:rPr lang="en-US" sz="1600" dirty="0" smtClean="0">
                <a:latin typeface="Century" pitchFamily="18" charset="0"/>
              </a:rPr>
              <a:t>Recipes Page(</a:t>
            </a:r>
            <a:r>
              <a:rPr lang="en-US" sz="1600" dirty="0"/>
              <a:t>“/recipes”</a:t>
            </a:r>
            <a:r>
              <a:rPr lang="en-US" sz="1600" dirty="0" smtClean="0">
                <a:latin typeface="Century" pitchFamily="18" charset="0"/>
              </a:rPr>
              <a:t>)</a:t>
            </a:r>
          </a:p>
          <a:p>
            <a:pPr marL="342900" indent="-342900">
              <a:buFont typeface="+mj-lt"/>
              <a:buAutoNum type="arabicPeriod"/>
            </a:pPr>
            <a:r>
              <a:rPr lang="en-US" sz="1600" dirty="0" smtClean="0">
                <a:latin typeface="Century" pitchFamily="18" charset="0"/>
              </a:rPr>
              <a:t>About Us Page(</a:t>
            </a:r>
            <a:r>
              <a:rPr lang="en-US" sz="1600" dirty="0"/>
              <a:t>“/aboutus”</a:t>
            </a:r>
            <a:r>
              <a:rPr lang="en-US" sz="1600" dirty="0" smtClean="0">
                <a:latin typeface="Century" pitchFamily="18" charset="0"/>
              </a:rPr>
              <a:t>)</a:t>
            </a:r>
          </a:p>
          <a:p>
            <a:pPr marL="342900" indent="-342900">
              <a:buFont typeface="+mj-lt"/>
              <a:buAutoNum type="arabicPeriod"/>
            </a:pPr>
            <a:r>
              <a:rPr lang="en-US" sz="1600" dirty="0" smtClean="0">
                <a:latin typeface="Century" pitchFamily="18" charset="0"/>
              </a:rPr>
              <a:t>Signup Page(</a:t>
            </a:r>
            <a:r>
              <a:rPr lang="en-US" sz="1600" dirty="0" smtClean="0"/>
              <a:t>“/</a:t>
            </a:r>
            <a:r>
              <a:rPr lang="en-US" sz="1600" dirty="0"/>
              <a:t>signup”</a:t>
            </a:r>
            <a:r>
              <a:rPr lang="en-US" sz="1600" dirty="0" smtClean="0">
                <a:latin typeface="Century" pitchFamily="18" charset="0"/>
              </a:rPr>
              <a:t>)</a:t>
            </a:r>
          </a:p>
          <a:p>
            <a:pPr marL="342900" indent="-342900">
              <a:buFont typeface="+mj-lt"/>
              <a:buAutoNum type="arabicPeriod"/>
            </a:pPr>
            <a:r>
              <a:rPr lang="en-US" sz="1600" dirty="0" smtClean="0">
                <a:latin typeface="Century" pitchFamily="18" charset="0"/>
              </a:rPr>
              <a:t>Login Page(</a:t>
            </a:r>
            <a:r>
              <a:rPr lang="en-US" sz="1600" dirty="0" smtClean="0"/>
              <a:t>“/login”</a:t>
            </a:r>
            <a:r>
              <a:rPr lang="en-US" sz="1600" dirty="0" smtClean="0">
                <a:latin typeface="Century" pitchFamily="18" charset="0"/>
              </a:rPr>
              <a:t>)</a:t>
            </a:r>
          </a:p>
          <a:p>
            <a:pPr marL="342900" indent="-342900">
              <a:buFont typeface="+mj-lt"/>
              <a:buAutoNum type="arabicPeriod"/>
            </a:pPr>
            <a:r>
              <a:rPr lang="en-US" sz="1600" dirty="0" smtClean="0">
                <a:latin typeface="Century" pitchFamily="18" charset="0"/>
              </a:rPr>
              <a:t>Settings Page(</a:t>
            </a:r>
            <a:r>
              <a:rPr lang="en-US" sz="1600" dirty="0" smtClean="0"/>
              <a:t>“/settings”</a:t>
            </a:r>
            <a:r>
              <a:rPr lang="en-US" sz="1600" dirty="0" smtClean="0">
                <a:latin typeface="Century" pitchFamily="18" charset="0"/>
              </a:rPr>
              <a:t>)</a:t>
            </a:r>
          </a:p>
          <a:p>
            <a:pPr marL="342900" indent="-342900">
              <a:buFont typeface="+mj-lt"/>
              <a:buAutoNum type="arabicPeriod"/>
            </a:pPr>
            <a:r>
              <a:rPr lang="en-US" sz="1600" dirty="0" smtClean="0">
                <a:latin typeface="Century" pitchFamily="18" charset="0"/>
              </a:rPr>
              <a:t>Add Recipes Page(Conditionally rendered, only if the user is logged in)</a:t>
            </a:r>
            <a:r>
              <a:rPr lang="en-US" sz="1600" dirty="0">
                <a:latin typeface="Century" pitchFamily="18" charset="0"/>
              </a:rPr>
              <a:t> </a:t>
            </a:r>
            <a:r>
              <a:rPr lang="en-US" sz="1600" dirty="0" smtClean="0">
                <a:latin typeface="Century" pitchFamily="18" charset="0"/>
              </a:rPr>
              <a:t>(</a:t>
            </a:r>
            <a:r>
              <a:rPr lang="en-US" sz="1600" dirty="0" smtClean="0"/>
              <a:t>“/addrecipes”</a:t>
            </a:r>
            <a:r>
              <a:rPr lang="en-US" sz="1600" dirty="0" smtClean="0">
                <a:latin typeface="Century" pitchFamily="18" charset="0"/>
              </a:rPr>
              <a:t>)</a:t>
            </a:r>
          </a:p>
          <a:p>
            <a:pPr marL="342900" indent="-342900">
              <a:buFont typeface="+mj-lt"/>
              <a:buAutoNum type="arabicPeriod"/>
            </a:pPr>
            <a:endParaRPr lang="en-US" dirty="0" smtClean="0">
              <a:latin typeface="Century" pitchFamily="18" charset="0"/>
            </a:endParaRPr>
          </a:p>
          <a:p>
            <a:r>
              <a:rPr lang="en-US" b="1" dirty="0" smtClean="0">
                <a:latin typeface="Century" pitchFamily="18" charset="0"/>
              </a:rPr>
              <a:t>Note: Navbar and Footer Component will be rendered in every Page.(See App.js)</a:t>
            </a:r>
            <a:endParaRPr lang="en-US" b="1" dirty="0">
              <a:latin typeface="Century" pitchFamily="18" charset="0"/>
            </a:endParaRPr>
          </a:p>
          <a:p>
            <a:pPr marL="342900" indent="-342900">
              <a:buFont typeface="+mj-lt"/>
              <a:buAutoNum type="arabicPeriod"/>
            </a:pPr>
            <a:endParaRPr lang="en-US" sz="1600" dirty="0" smtClean="0">
              <a:latin typeface="Century" pitchFamily="18" charset="0"/>
            </a:endParaRPr>
          </a:p>
        </p:txBody>
      </p:sp>
      <p:pic>
        <p:nvPicPr>
          <p:cNvPr id="14337"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t="8353" b="84314"/>
          <a:stretch/>
        </p:blipFill>
        <p:spPr bwMode="auto">
          <a:xfrm>
            <a:off x="457200" y="4343400"/>
            <a:ext cx="8534400" cy="3557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3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64183" b="5359"/>
          <a:stretch/>
        </p:blipFill>
        <p:spPr bwMode="auto">
          <a:xfrm>
            <a:off x="457200" y="5105400"/>
            <a:ext cx="8534400" cy="140992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le 6"/>
          <p:cNvSpPr/>
          <p:nvPr/>
        </p:nvSpPr>
        <p:spPr>
          <a:xfrm>
            <a:off x="457200" y="4038600"/>
            <a:ext cx="1260281" cy="338554"/>
          </a:xfrm>
          <a:prstGeom prst="rect">
            <a:avLst/>
          </a:prstGeom>
        </p:spPr>
        <p:txBody>
          <a:bodyPr wrap="none">
            <a:spAutoFit/>
          </a:bodyPr>
          <a:lstStyle/>
          <a:p>
            <a:r>
              <a:rPr lang="en-US" sz="1600" dirty="0">
                <a:latin typeface="Century" pitchFamily="18" charset="0"/>
              </a:rPr>
              <a:t>&lt;Navbar /&gt;</a:t>
            </a:r>
          </a:p>
        </p:txBody>
      </p:sp>
      <p:sp>
        <p:nvSpPr>
          <p:cNvPr id="8" name="Rectangle 7"/>
          <p:cNvSpPr/>
          <p:nvPr/>
        </p:nvSpPr>
        <p:spPr>
          <a:xfrm>
            <a:off x="533400" y="4766846"/>
            <a:ext cx="1165704" cy="338554"/>
          </a:xfrm>
          <a:prstGeom prst="rect">
            <a:avLst/>
          </a:prstGeom>
        </p:spPr>
        <p:txBody>
          <a:bodyPr wrap="none">
            <a:spAutoFit/>
          </a:bodyPr>
          <a:lstStyle/>
          <a:p>
            <a:r>
              <a:rPr lang="en-US" sz="1600" dirty="0">
                <a:latin typeface="Century" pitchFamily="18" charset="0"/>
              </a:rPr>
              <a:t>&lt;Footer /&gt;</a:t>
            </a:r>
          </a:p>
        </p:txBody>
      </p:sp>
      <p:sp>
        <p:nvSpPr>
          <p:cNvPr id="9" name="Rectangle 8"/>
          <p:cNvSpPr/>
          <p:nvPr/>
        </p:nvSpPr>
        <p:spPr>
          <a:xfrm>
            <a:off x="152400" y="838200"/>
            <a:ext cx="8915400" cy="738664"/>
          </a:xfrm>
          <a:prstGeom prst="rect">
            <a:avLst/>
          </a:prstGeom>
        </p:spPr>
        <p:txBody>
          <a:bodyPr wrap="square">
            <a:spAutoFit/>
          </a:bodyPr>
          <a:lstStyle/>
          <a:p>
            <a:pPr marL="285750" indent="-285750">
              <a:buFont typeface="Wingdings" pitchFamily="2" charset="2"/>
              <a:buChar char="Ø"/>
            </a:pPr>
            <a:r>
              <a:rPr lang="en-US" sz="1400" dirty="0" smtClean="0">
                <a:latin typeface="Century" pitchFamily="18" charset="0"/>
              </a:rPr>
              <a:t>In </a:t>
            </a:r>
            <a:r>
              <a:rPr lang="en-US" sz="1400" dirty="0">
                <a:latin typeface="Century" pitchFamily="18" charset="0"/>
              </a:rPr>
              <a:t>a React application, pages are typically organized as components that represent different views or sections of the user interface. Each page component can be further broken down into smaller, reusable components that represent specific parts of the page's UI.</a:t>
            </a:r>
          </a:p>
        </p:txBody>
      </p:sp>
    </p:spTree>
    <p:extLst>
      <p:ext uri="{BB962C8B-B14F-4D97-AF65-F5344CB8AC3E}">
        <p14:creationId xmlns:p14="http://schemas.microsoft.com/office/powerpoint/2010/main" val="41108158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5838" b="19704"/>
          <a:stretch/>
        </p:blipFill>
        <p:spPr bwMode="auto">
          <a:xfrm>
            <a:off x="1143000" y="3048000"/>
            <a:ext cx="6781800" cy="27783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533400" y="433790"/>
            <a:ext cx="4114800" cy="646331"/>
          </a:xfrm>
          <a:prstGeom prst="rect">
            <a:avLst/>
          </a:prstGeom>
          <a:noFill/>
        </p:spPr>
        <p:txBody>
          <a:bodyPr wrap="square" rtlCol="0">
            <a:spAutoFit/>
          </a:bodyPr>
          <a:lstStyle/>
          <a:p>
            <a:r>
              <a:rPr lang="en-US" sz="3600" dirty="0" smtClean="0">
                <a:latin typeface="Century" pitchFamily="18" charset="0"/>
              </a:rPr>
              <a:t>1.Home Page</a:t>
            </a:r>
            <a:endParaRPr lang="en-US" sz="3600" dirty="0">
              <a:latin typeface="Century" pitchFamily="18" charset="0"/>
            </a:endParaRPr>
          </a:p>
        </p:txBody>
      </p:sp>
      <p:sp>
        <p:nvSpPr>
          <p:cNvPr id="6" name="TextBox 5"/>
          <p:cNvSpPr txBox="1"/>
          <p:nvPr/>
        </p:nvSpPr>
        <p:spPr>
          <a:xfrm>
            <a:off x="838200" y="1066800"/>
            <a:ext cx="3505200" cy="1323439"/>
          </a:xfrm>
          <a:prstGeom prst="rect">
            <a:avLst/>
          </a:prstGeom>
          <a:noFill/>
        </p:spPr>
        <p:txBody>
          <a:bodyPr wrap="square" rtlCol="0">
            <a:spAutoFit/>
          </a:bodyPr>
          <a:lstStyle/>
          <a:p>
            <a:r>
              <a:rPr lang="en-US" sz="1600" dirty="0" smtClean="0">
                <a:latin typeface="Century" pitchFamily="18" charset="0"/>
              </a:rPr>
              <a:t>Home Page React Components</a:t>
            </a:r>
          </a:p>
          <a:p>
            <a:pPr marL="285750" indent="-285750">
              <a:buFont typeface="Arial" pitchFamily="34" charset="0"/>
              <a:buChar char="•"/>
            </a:pPr>
            <a:r>
              <a:rPr lang="en-US" sz="1600" dirty="0">
                <a:latin typeface="Century" pitchFamily="18" charset="0"/>
              </a:rPr>
              <a:t>      &lt;HeroSection /&gt;</a:t>
            </a:r>
          </a:p>
          <a:p>
            <a:pPr marL="285750" indent="-285750">
              <a:buFont typeface="Arial" pitchFamily="34" charset="0"/>
              <a:buChar char="•"/>
            </a:pPr>
            <a:r>
              <a:rPr lang="en-US" sz="1600" dirty="0">
                <a:latin typeface="Century" pitchFamily="18" charset="0"/>
              </a:rPr>
              <a:t>      &lt;ImproveSkills /&gt;</a:t>
            </a:r>
          </a:p>
          <a:p>
            <a:pPr marL="285750" indent="-285750">
              <a:buFont typeface="Arial" pitchFamily="34" charset="0"/>
              <a:buChar char="•"/>
            </a:pPr>
            <a:r>
              <a:rPr lang="en-US" sz="1600" dirty="0">
                <a:latin typeface="Century" pitchFamily="18" charset="0"/>
              </a:rPr>
              <a:t>      &lt;QuoteSection /&gt;</a:t>
            </a:r>
          </a:p>
          <a:p>
            <a:pPr marL="285750" indent="-285750">
              <a:buFont typeface="Arial" pitchFamily="34" charset="0"/>
              <a:buChar char="•"/>
            </a:pPr>
            <a:r>
              <a:rPr lang="en-US" sz="1600" dirty="0">
                <a:latin typeface="Century" pitchFamily="18" charset="0"/>
              </a:rPr>
              <a:t>      &lt;TopChefsSection /&gt;</a:t>
            </a:r>
          </a:p>
        </p:txBody>
      </p:sp>
      <p:sp>
        <p:nvSpPr>
          <p:cNvPr id="7" name="Rectangle 6"/>
          <p:cNvSpPr/>
          <p:nvPr/>
        </p:nvSpPr>
        <p:spPr>
          <a:xfrm>
            <a:off x="248147" y="2590800"/>
            <a:ext cx="1885453" cy="338554"/>
          </a:xfrm>
          <a:prstGeom prst="rect">
            <a:avLst/>
          </a:prstGeom>
        </p:spPr>
        <p:txBody>
          <a:bodyPr wrap="none">
            <a:spAutoFit/>
          </a:bodyPr>
          <a:lstStyle/>
          <a:p>
            <a:r>
              <a:rPr lang="en-US" sz="1600" dirty="0" smtClean="0">
                <a:latin typeface="Century" pitchFamily="18" charset="0"/>
              </a:rPr>
              <a:t>1.&lt;HeroSection </a:t>
            </a:r>
            <a:r>
              <a:rPr lang="en-US" sz="1600" dirty="0">
                <a:latin typeface="Century" pitchFamily="18" charset="0"/>
              </a:rPr>
              <a:t>/&gt;</a:t>
            </a:r>
          </a:p>
        </p:txBody>
      </p:sp>
    </p:spTree>
    <p:extLst>
      <p:ext uri="{BB962C8B-B14F-4D97-AF65-F5344CB8AC3E}">
        <p14:creationId xmlns:p14="http://schemas.microsoft.com/office/powerpoint/2010/main" val="24181211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1"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6148" b="29905"/>
          <a:stretch/>
        </p:blipFill>
        <p:spPr bwMode="auto">
          <a:xfrm>
            <a:off x="1538480" y="518801"/>
            <a:ext cx="5715000" cy="17232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2" name="Picture 4"/>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6535" b="21338"/>
          <a:stretch/>
        </p:blipFill>
        <p:spPr bwMode="auto">
          <a:xfrm>
            <a:off x="1538480" y="4589584"/>
            <a:ext cx="5715000" cy="2116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69406" b="8713"/>
          <a:stretch/>
        </p:blipFill>
        <p:spPr bwMode="auto">
          <a:xfrm>
            <a:off x="1538480" y="3034812"/>
            <a:ext cx="5715000" cy="698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228600" y="180247"/>
            <a:ext cx="2052165" cy="338554"/>
          </a:xfrm>
          <a:prstGeom prst="rect">
            <a:avLst/>
          </a:prstGeom>
        </p:spPr>
        <p:txBody>
          <a:bodyPr wrap="none">
            <a:spAutoFit/>
          </a:bodyPr>
          <a:lstStyle/>
          <a:p>
            <a:r>
              <a:rPr lang="en-US" sz="1600" dirty="0" smtClean="0">
                <a:latin typeface="Century" pitchFamily="18" charset="0"/>
              </a:rPr>
              <a:t>2.&lt;ImproveSkills </a:t>
            </a:r>
            <a:r>
              <a:rPr lang="en-US" sz="1600" dirty="0">
                <a:latin typeface="Century" pitchFamily="18" charset="0"/>
              </a:rPr>
              <a:t>/&gt;</a:t>
            </a:r>
          </a:p>
        </p:txBody>
      </p:sp>
      <p:sp>
        <p:nvSpPr>
          <p:cNvPr id="5" name="Rectangle 4"/>
          <p:cNvSpPr/>
          <p:nvPr/>
        </p:nvSpPr>
        <p:spPr>
          <a:xfrm>
            <a:off x="228599" y="2480846"/>
            <a:ext cx="1988045" cy="338554"/>
          </a:xfrm>
          <a:prstGeom prst="rect">
            <a:avLst/>
          </a:prstGeom>
        </p:spPr>
        <p:txBody>
          <a:bodyPr wrap="none">
            <a:spAutoFit/>
          </a:bodyPr>
          <a:lstStyle/>
          <a:p>
            <a:r>
              <a:rPr lang="en-US" sz="1600" dirty="0" smtClean="0">
                <a:latin typeface="Century" pitchFamily="18" charset="0"/>
              </a:rPr>
              <a:t>3.&lt;QuoteSection </a:t>
            </a:r>
            <a:r>
              <a:rPr lang="en-US" sz="1600" dirty="0">
                <a:latin typeface="Century" pitchFamily="18" charset="0"/>
              </a:rPr>
              <a:t>/&gt;</a:t>
            </a:r>
          </a:p>
        </p:txBody>
      </p:sp>
      <p:sp>
        <p:nvSpPr>
          <p:cNvPr id="6" name="Rectangle 5"/>
          <p:cNvSpPr/>
          <p:nvPr/>
        </p:nvSpPr>
        <p:spPr>
          <a:xfrm>
            <a:off x="228599" y="4106008"/>
            <a:ext cx="2294603" cy="338554"/>
          </a:xfrm>
          <a:prstGeom prst="rect">
            <a:avLst/>
          </a:prstGeom>
        </p:spPr>
        <p:txBody>
          <a:bodyPr wrap="none">
            <a:spAutoFit/>
          </a:bodyPr>
          <a:lstStyle/>
          <a:p>
            <a:r>
              <a:rPr lang="en-US" sz="1600" dirty="0" smtClean="0">
                <a:latin typeface="Century" pitchFamily="18" charset="0"/>
              </a:rPr>
              <a:t>4.&lt;TopChefsSection </a:t>
            </a:r>
            <a:r>
              <a:rPr lang="en-US" sz="1600" dirty="0">
                <a:latin typeface="Century" pitchFamily="18" charset="0"/>
              </a:rPr>
              <a:t>/&gt;</a:t>
            </a:r>
          </a:p>
        </p:txBody>
      </p:sp>
    </p:spTree>
    <p:extLst>
      <p:ext uri="{BB962C8B-B14F-4D97-AF65-F5344CB8AC3E}">
        <p14:creationId xmlns:p14="http://schemas.microsoft.com/office/powerpoint/2010/main" val="12070765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33400" y="433790"/>
            <a:ext cx="4114800" cy="646331"/>
          </a:xfrm>
          <a:prstGeom prst="rect">
            <a:avLst/>
          </a:prstGeom>
          <a:noFill/>
        </p:spPr>
        <p:txBody>
          <a:bodyPr wrap="square" rtlCol="0">
            <a:spAutoFit/>
          </a:bodyPr>
          <a:lstStyle/>
          <a:p>
            <a:r>
              <a:rPr lang="en-US" sz="3600" dirty="0">
                <a:latin typeface="Century" pitchFamily="18" charset="0"/>
              </a:rPr>
              <a:t>2</a:t>
            </a:r>
            <a:r>
              <a:rPr lang="en-US" sz="3600" dirty="0" smtClean="0">
                <a:latin typeface="Century" pitchFamily="18" charset="0"/>
              </a:rPr>
              <a:t>.Recipes Page</a:t>
            </a:r>
            <a:endParaRPr lang="en-US" sz="3600" dirty="0">
              <a:latin typeface="Century" pitchFamily="18" charset="0"/>
            </a:endParaRPr>
          </a:p>
        </p:txBody>
      </p:sp>
      <p:sp>
        <p:nvSpPr>
          <p:cNvPr id="6" name="TextBox 5"/>
          <p:cNvSpPr txBox="1"/>
          <p:nvPr/>
        </p:nvSpPr>
        <p:spPr>
          <a:xfrm>
            <a:off x="838200" y="1066800"/>
            <a:ext cx="3505200" cy="830997"/>
          </a:xfrm>
          <a:prstGeom prst="rect">
            <a:avLst/>
          </a:prstGeom>
          <a:noFill/>
        </p:spPr>
        <p:txBody>
          <a:bodyPr wrap="square" rtlCol="0">
            <a:spAutoFit/>
          </a:bodyPr>
          <a:lstStyle/>
          <a:p>
            <a:r>
              <a:rPr lang="en-US" sz="1600" dirty="0" smtClean="0">
                <a:latin typeface="Century" pitchFamily="18" charset="0"/>
              </a:rPr>
              <a:t>Recipes Page React Components</a:t>
            </a:r>
          </a:p>
          <a:p>
            <a:pPr marL="285750" indent="-285750">
              <a:buFont typeface="Arial" pitchFamily="34" charset="0"/>
              <a:buChar char="•"/>
            </a:pPr>
            <a:r>
              <a:rPr lang="en-US" sz="1600" dirty="0">
                <a:latin typeface="Century" pitchFamily="18" charset="0"/>
              </a:rPr>
              <a:t>      &lt;PreviousSearches /&gt;</a:t>
            </a:r>
          </a:p>
          <a:p>
            <a:pPr marL="285750" indent="-285750">
              <a:buFont typeface="Arial" pitchFamily="34" charset="0"/>
              <a:buChar char="•"/>
            </a:pPr>
            <a:r>
              <a:rPr lang="en-US" sz="1600" dirty="0">
                <a:latin typeface="Century" pitchFamily="18" charset="0"/>
              </a:rPr>
              <a:t>      &lt;RecipeCard </a:t>
            </a:r>
            <a:r>
              <a:rPr lang="en-US" sz="1600" dirty="0" smtClean="0">
                <a:latin typeface="Century" pitchFamily="18" charset="0"/>
              </a:rPr>
              <a:t>/&gt;</a:t>
            </a:r>
            <a:r>
              <a:rPr lang="en-US" sz="1600" dirty="0">
                <a:latin typeface="Century" pitchFamily="18" charset="0"/>
              </a:rPr>
              <a:t>  </a:t>
            </a:r>
          </a:p>
        </p:txBody>
      </p:sp>
      <p:sp>
        <p:nvSpPr>
          <p:cNvPr id="7" name="Rectangle 6"/>
          <p:cNvSpPr/>
          <p:nvPr/>
        </p:nvSpPr>
        <p:spPr>
          <a:xfrm>
            <a:off x="248147" y="2590800"/>
            <a:ext cx="2400016" cy="338554"/>
          </a:xfrm>
          <a:prstGeom prst="rect">
            <a:avLst/>
          </a:prstGeom>
        </p:spPr>
        <p:txBody>
          <a:bodyPr wrap="none">
            <a:spAutoFit/>
          </a:bodyPr>
          <a:lstStyle/>
          <a:p>
            <a:r>
              <a:rPr lang="en-US" sz="1600" dirty="0" smtClean="0">
                <a:latin typeface="Century" pitchFamily="18" charset="0"/>
              </a:rPr>
              <a:t>1.&lt;</a:t>
            </a:r>
            <a:r>
              <a:rPr lang="en-US" sz="1600" dirty="0">
                <a:latin typeface="Century" pitchFamily="18" charset="0"/>
              </a:rPr>
              <a:t>PreviousSearches /&gt;</a:t>
            </a:r>
          </a:p>
        </p:txBody>
      </p:sp>
      <p:pic>
        <p:nvPicPr>
          <p:cNvPr id="18434"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5852" b="58839"/>
          <a:stretch/>
        </p:blipFill>
        <p:spPr bwMode="auto">
          <a:xfrm>
            <a:off x="762000" y="3124200"/>
            <a:ext cx="7658100" cy="1090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12786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48147" y="533400"/>
            <a:ext cx="1877437" cy="338554"/>
          </a:xfrm>
          <a:prstGeom prst="rect">
            <a:avLst/>
          </a:prstGeom>
        </p:spPr>
        <p:txBody>
          <a:bodyPr wrap="none">
            <a:spAutoFit/>
          </a:bodyPr>
          <a:lstStyle/>
          <a:p>
            <a:r>
              <a:rPr lang="en-US" sz="1600" dirty="0">
                <a:latin typeface="Century" pitchFamily="18" charset="0"/>
              </a:rPr>
              <a:t>2</a:t>
            </a:r>
            <a:r>
              <a:rPr lang="en-US" sz="1600" dirty="0" smtClean="0">
                <a:latin typeface="Century" pitchFamily="18" charset="0"/>
              </a:rPr>
              <a:t>. </a:t>
            </a:r>
            <a:r>
              <a:rPr lang="en-US" sz="1600" dirty="0">
                <a:latin typeface="Century" pitchFamily="18" charset="0"/>
              </a:rPr>
              <a:t>&lt;RecipeCard /&gt;</a:t>
            </a:r>
          </a:p>
        </p:txBody>
      </p:sp>
      <p:pic>
        <p:nvPicPr>
          <p:cNvPr id="19458"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6470" b="5620"/>
          <a:stretch/>
        </p:blipFill>
        <p:spPr bwMode="auto">
          <a:xfrm>
            <a:off x="1143000" y="849294"/>
            <a:ext cx="6090138" cy="26559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459"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5513" b="5769"/>
          <a:stretch/>
        </p:blipFill>
        <p:spPr bwMode="auto">
          <a:xfrm>
            <a:off x="1148862" y="3352800"/>
            <a:ext cx="6090138" cy="2743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0516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81000" y="1882676"/>
            <a:ext cx="8382000" cy="2308324"/>
          </a:xfrm>
          <a:prstGeom prst="rect">
            <a:avLst/>
          </a:prstGeom>
        </p:spPr>
        <p:txBody>
          <a:bodyPr wrap="square">
            <a:spAutoFit/>
          </a:bodyPr>
          <a:lstStyle/>
          <a:p>
            <a:r>
              <a:rPr lang="en-US" i="1" dirty="0"/>
              <a:t>Firstly, </a:t>
            </a:r>
            <a:r>
              <a:rPr lang="en-US" i="1" dirty="0" smtClean="0"/>
              <a:t>We would </a:t>
            </a:r>
            <a:r>
              <a:rPr lang="en-US" i="1" dirty="0"/>
              <a:t>like to thank our computer teacher </a:t>
            </a:r>
            <a:r>
              <a:rPr lang="en-US" i="1" dirty="0" smtClean="0"/>
              <a:t>(Mr. Rajeev Puri), </a:t>
            </a:r>
            <a:r>
              <a:rPr lang="en-US" i="1" dirty="0"/>
              <a:t>because he always supported and guided us while doing this project. He very well cleared all the doubts </a:t>
            </a:r>
            <a:r>
              <a:rPr lang="en-US" i="1" dirty="0" smtClean="0"/>
              <a:t>we </a:t>
            </a:r>
            <a:r>
              <a:rPr lang="en-US" i="1" dirty="0"/>
              <a:t>had regarding this project. Also, </a:t>
            </a:r>
            <a:r>
              <a:rPr lang="en-US" i="1" dirty="0" smtClean="0"/>
              <a:t>we would </a:t>
            </a:r>
            <a:r>
              <a:rPr lang="en-US" i="1" dirty="0"/>
              <a:t>like to especially thank </a:t>
            </a:r>
            <a:r>
              <a:rPr lang="en-US" i="1" dirty="0" smtClean="0"/>
              <a:t>our </a:t>
            </a:r>
            <a:r>
              <a:rPr lang="en-US" i="1" dirty="0"/>
              <a:t>parents and friends who helped </a:t>
            </a:r>
            <a:r>
              <a:rPr lang="en-US" i="1" dirty="0" smtClean="0"/>
              <a:t>us </a:t>
            </a:r>
            <a:r>
              <a:rPr lang="en-US" i="1" dirty="0"/>
              <a:t>a lot to complete this project within the limited time.</a:t>
            </a:r>
            <a:endParaRPr lang="en-US" dirty="0"/>
          </a:p>
          <a:p>
            <a:r>
              <a:rPr lang="en-US" i="1" dirty="0"/>
              <a:t>The journey of making this project has been beautiful, as well as knowledgeable for </a:t>
            </a:r>
            <a:r>
              <a:rPr lang="en-US" i="1" dirty="0" smtClean="0"/>
              <a:t>us </a:t>
            </a:r>
            <a:r>
              <a:rPr lang="en-US" i="1" dirty="0"/>
              <a:t>and </a:t>
            </a:r>
            <a:r>
              <a:rPr lang="en-US" i="1" dirty="0" smtClean="0"/>
              <a:t>we </a:t>
            </a:r>
            <a:r>
              <a:rPr lang="en-US" i="1" dirty="0"/>
              <a:t>have learned a lot from it.</a:t>
            </a:r>
            <a:endParaRPr lang="en-US" dirty="0"/>
          </a:p>
          <a:p>
            <a:r>
              <a:rPr lang="en-US" i="1" dirty="0"/>
              <a:t>Once again, thanks to everyone who was involved with this project from beginning to end</a:t>
            </a:r>
            <a:r>
              <a:rPr lang="en-US" i="1" dirty="0" smtClean="0"/>
              <a:t>.</a:t>
            </a:r>
          </a:p>
        </p:txBody>
      </p:sp>
      <p:sp>
        <p:nvSpPr>
          <p:cNvPr id="8" name="Rectangle 7"/>
          <p:cNvSpPr/>
          <p:nvPr/>
        </p:nvSpPr>
        <p:spPr>
          <a:xfrm>
            <a:off x="2514600" y="685800"/>
            <a:ext cx="3663182" cy="584775"/>
          </a:xfrm>
          <a:prstGeom prst="rect">
            <a:avLst/>
          </a:prstGeom>
        </p:spPr>
        <p:txBody>
          <a:bodyPr wrap="none">
            <a:spAutoFit/>
          </a:bodyPr>
          <a:lstStyle/>
          <a:p>
            <a:r>
              <a:rPr lang="en-US" sz="3200" b="1" u="sng" dirty="0" smtClean="0">
                <a:latin typeface="Century" pitchFamily="18" charset="0"/>
              </a:rPr>
              <a:t>Acknowledgement</a:t>
            </a:r>
            <a:endParaRPr lang="en-US" sz="3200" b="1" u="sng" dirty="0">
              <a:latin typeface="Century" pitchFamily="18" charset="0"/>
            </a:endParaRPr>
          </a:p>
        </p:txBody>
      </p:sp>
    </p:spTree>
    <p:extLst>
      <p:ext uri="{BB962C8B-B14F-4D97-AF65-F5344CB8AC3E}">
        <p14:creationId xmlns:p14="http://schemas.microsoft.com/office/powerpoint/2010/main" val="31039801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433790"/>
            <a:ext cx="4114800" cy="646331"/>
          </a:xfrm>
          <a:prstGeom prst="rect">
            <a:avLst/>
          </a:prstGeom>
          <a:noFill/>
        </p:spPr>
        <p:txBody>
          <a:bodyPr wrap="square" rtlCol="0">
            <a:spAutoFit/>
          </a:bodyPr>
          <a:lstStyle/>
          <a:p>
            <a:r>
              <a:rPr lang="en-US" sz="3600" dirty="0">
                <a:latin typeface="Century" pitchFamily="18" charset="0"/>
              </a:rPr>
              <a:t>3</a:t>
            </a:r>
            <a:r>
              <a:rPr lang="en-US" sz="3600" dirty="0" smtClean="0">
                <a:latin typeface="Century" pitchFamily="18" charset="0"/>
              </a:rPr>
              <a:t>.About Us Page</a:t>
            </a:r>
            <a:endParaRPr lang="en-US" sz="3600" dirty="0">
              <a:latin typeface="Century" pitchFamily="18" charset="0"/>
            </a:endParaRPr>
          </a:p>
        </p:txBody>
      </p:sp>
      <p:sp>
        <p:nvSpPr>
          <p:cNvPr id="6" name="TextBox 5"/>
          <p:cNvSpPr txBox="1"/>
          <p:nvPr/>
        </p:nvSpPr>
        <p:spPr>
          <a:xfrm>
            <a:off x="838200" y="1066800"/>
            <a:ext cx="3505200" cy="584775"/>
          </a:xfrm>
          <a:prstGeom prst="rect">
            <a:avLst/>
          </a:prstGeom>
          <a:noFill/>
        </p:spPr>
        <p:txBody>
          <a:bodyPr wrap="square" rtlCol="0">
            <a:spAutoFit/>
          </a:bodyPr>
          <a:lstStyle/>
          <a:p>
            <a:r>
              <a:rPr lang="en-US" sz="1600" dirty="0" smtClean="0">
                <a:latin typeface="Century" pitchFamily="18" charset="0"/>
              </a:rPr>
              <a:t>About Us Page React Components</a:t>
            </a:r>
          </a:p>
          <a:p>
            <a:pPr marL="285750" indent="-285750">
              <a:buFont typeface="Arial" pitchFamily="34" charset="0"/>
              <a:buChar char="•"/>
            </a:pPr>
            <a:r>
              <a:rPr lang="en-US" sz="1600" dirty="0" smtClean="0">
                <a:latin typeface="Century" pitchFamily="18" charset="0"/>
              </a:rPr>
              <a:t>      &lt;AboutUs /&gt;</a:t>
            </a:r>
            <a:endParaRPr lang="en-US" sz="1600" dirty="0">
              <a:latin typeface="Century" pitchFamily="18" charset="0"/>
            </a:endParaRPr>
          </a:p>
        </p:txBody>
      </p:sp>
      <p:pic>
        <p:nvPicPr>
          <p:cNvPr id="2048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4379" b="5490"/>
          <a:stretch/>
        </p:blipFill>
        <p:spPr bwMode="auto">
          <a:xfrm>
            <a:off x="533400" y="1981200"/>
            <a:ext cx="8153400" cy="397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53910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677" t="15816" r="13787" b="5752"/>
          <a:stretch/>
        </p:blipFill>
        <p:spPr bwMode="auto">
          <a:xfrm>
            <a:off x="304800" y="1676400"/>
            <a:ext cx="8534400"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533400" y="433790"/>
            <a:ext cx="4114800" cy="646331"/>
          </a:xfrm>
          <a:prstGeom prst="rect">
            <a:avLst/>
          </a:prstGeom>
          <a:noFill/>
        </p:spPr>
        <p:txBody>
          <a:bodyPr wrap="square" rtlCol="0">
            <a:spAutoFit/>
          </a:bodyPr>
          <a:lstStyle/>
          <a:p>
            <a:r>
              <a:rPr lang="en-US" sz="3600" dirty="0" smtClean="0">
                <a:latin typeface="Century" pitchFamily="18" charset="0"/>
              </a:rPr>
              <a:t>4.Signup Page</a:t>
            </a:r>
            <a:endParaRPr lang="en-US" sz="3600" dirty="0">
              <a:latin typeface="Century" pitchFamily="18" charset="0"/>
            </a:endParaRPr>
          </a:p>
        </p:txBody>
      </p:sp>
      <p:sp>
        <p:nvSpPr>
          <p:cNvPr id="6" name="TextBox 5"/>
          <p:cNvSpPr txBox="1"/>
          <p:nvPr/>
        </p:nvSpPr>
        <p:spPr>
          <a:xfrm>
            <a:off x="838200" y="1066800"/>
            <a:ext cx="3505200" cy="584775"/>
          </a:xfrm>
          <a:prstGeom prst="rect">
            <a:avLst/>
          </a:prstGeom>
          <a:noFill/>
        </p:spPr>
        <p:txBody>
          <a:bodyPr wrap="square" rtlCol="0">
            <a:spAutoFit/>
          </a:bodyPr>
          <a:lstStyle/>
          <a:p>
            <a:r>
              <a:rPr lang="en-US" sz="1600" dirty="0" smtClean="0">
                <a:latin typeface="Century" pitchFamily="18" charset="0"/>
              </a:rPr>
              <a:t>Signup Page React Components</a:t>
            </a:r>
          </a:p>
          <a:p>
            <a:pPr marL="342900" indent="-342900">
              <a:buFont typeface="+mj-lt"/>
              <a:buAutoNum type="arabicPeriod"/>
            </a:pPr>
            <a:r>
              <a:rPr lang="en-US" sz="1600" dirty="0" smtClean="0">
                <a:latin typeface="Century" pitchFamily="18" charset="0"/>
              </a:rPr>
              <a:t> &lt;SignUp /&gt;</a:t>
            </a:r>
            <a:endParaRPr lang="en-US" sz="1600" dirty="0">
              <a:latin typeface="Century" pitchFamily="18" charset="0"/>
            </a:endParaRPr>
          </a:p>
        </p:txBody>
      </p:sp>
    </p:spTree>
    <p:extLst>
      <p:ext uri="{BB962C8B-B14F-4D97-AF65-F5344CB8AC3E}">
        <p14:creationId xmlns:p14="http://schemas.microsoft.com/office/powerpoint/2010/main" val="1135291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2794" t="14641" r="24105" b="30146"/>
          <a:stretch/>
        </p:blipFill>
        <p:spPr bwMode="auto">
          <a:xfrm>
            <a:off x="648132" y="1712079"/>
            <a:ext cx="7886268" cy="4612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533400" y="433790"/>
            <a:ext cx="4114800" cy="646331"/>
          </a:xfrm>
          <a:prstGeom prst="rect">
            <a:avLst/>
          </a:prstGeom>
          <a:noFill/>
        </p:spPr>
        <p:txBody>
          <a:bodyPr wrap="square" rtlCol="0">
            <a:spAutoFit/>
          </a:bodyPr>
          <a:lstStyle/>
          <a:p>
            <a:r>
              <a:rPr lang="en-US" sz="3600" dirty="0" smtClean="0">
                <a:latin typeface="Century" pitchFamily="18" charset="0"/>
              </a:rPr>
              <a:t>5.Login Page</a:t>
            </a:r>
            <a:endParaRPr lang="en-US" sz="3600" dirty="0">
              <a:latin typeface="Century" pitchFamily="18" charset="0"/>
            </a:endParaRPr>
          </a:p>
        </p:txBody>
      </p:sp>
      <p:sp>
        <p:nvSpPr>
          <p:cNvPr id="4" name="TextBox 3"/>
          <p:cNvSpPr txBox="1"/>
          <p:nvPr/>
        </p:nvSpPr>
        <p:spPr>
          <a:xfrm>
            <a:off x="838200" y="1066800"/>
            <a:ext cx="3505200" cy="584775"/>
          </a:xfrm>
          <a:prstGeom prst="rect">
            <a:avLst/>
          </a:prstGeom>
          <a:noFill/>
        </p:spPr>
        <p:txBody>
          <a:bodyPr wrap="square" rtlCol="0">
            <a:spAutoFit/>
          </a:bodyPr>
          <a:lstStyle/>
          <a:p>
            <a:r>
              <a:rPr lang="en-US" sz="1600" dirty="0" smtClean="0">
                <a:latin typeface="Century" pitchFamily="18" charset="0"/>
              </a:rPr>
              <a:t>Login Page React Components</a:t>
            </a:r>
          </a:p>
          <a:p>
            <a:pPr marL="342900" indent="-342900">
              <a:buFont typeface="+mj-lt"/>
              <a:buAutoNum type="arabicPeriod"/>
            </a:pPr>
            <a:r>
              <a:rPr lang="en-US" sz="1600" dirty="0">
                <a:latin typeface="Century" pitchFamily="18" charset="0"/>
              </a:rPr>
              <a:t> </a:t>
            </a:r>
            <a:r>
              <a:rPr lang="en-US" sz="1600" dirty="0" smtClean="0">
                <a:latin typeface="Century" pitchFamily="18" charset="0"/>
              </a:rPr>
              <a:t>&lt;Login /&gt;</a:t>
            </a:r>
            <a:endParaRPr lang="en-US" sz="1600" dirty="0">
              <a:latin typeface="Century" pitchFamily="18" charset="0"/>
            </a:endParaRPr>
          </a:p>
        </p:txBody>
      </p:sp>
    </p:spTree>
    <p:extLst>
      <p:ext uri="{BB962C8B-B14F-4D97-AF65-F5344CB8AC3E}">
        <p14:creationId xmlns:p14="http://schemas.microsoft.com/office/powerpoint/2010/main" val="16378551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433790"/>
            <a:ext cx="4114800" cy="646331"/>
          </a:xfrm>
          <a:prstGeom prst="rect">
            <a:avLst/>
          </a:prstGeom>
          <a:noFill/>
        </p:spPr>
        <p:txBody>
          <a:bodyPr wrap="square" rtlCol="0">
            <a:spAutoFit/>
          </a:bodyPr>
          <a:lstStyle/>
          <a:p>
            <a:r>
              <a:rPr lang="en-US" sz="3600" dirty="0">
                <a:latin typeface="Century" pitchFamily="18" charset="0"/>
              </a:rPr>
              <a:t>6</a:t>
            </a:r>
            <a:r>
              <a:rPr lang="en-US" sz="3600" dirty="0" smtClean="0">
                <a:latin typeface="Century" pitchFamily="18" charset="0"/>
              </a:rPr>
              <a:t>.Settings Page</a:t>
            </a:r>
            <a:endParaRPr lang="en-US" sz="3600" dirty="0">
              <a:latin typeface="Century" pitchFamily="18" charset="0"/>
            </a:endParaRPr>
          </a:p>
        </p:txBody>
      </p:sp>
      <p:sp>
        <p:nvSpPr>
          <p:cNvPr id="3" name="TextBox 2"/>
          <p:cNvSpPr txBox="1"/>
          <p:nvPr/>
        </p:nvSpPr>
        <p:spPr>
          <a:xfrm>
            <a:off x="838200" y="1066800"/>
            <a:ext cx="3505200" cy="584775"/>
          </a:xfrm>
          <a:prstGeom prst="rect">
            <a:avLst/>
          </a:prstGeom>
          <a:noFill/>
        </p:spPr>
        <p:txBody>
          <a:bodyPr wrap="square" rtlCol="0">
            <a:spAutoFit/>
          </a:bodyPr>
          <a:lstStyle/>
          <a:p>
            <a:r>
              <a:rPr lang="en-US" sz="1600" dirty="0" smtClean="0">
                <a:latin typeface="Century" pitchFamily="18" charset="0"/>
              </a:rPr>
              <a:t>Settings Page React Components</a:t>
            </a:r>
          </a:p>
          <a:p>
            <a:pPr marL="342900" indent="-342900">
              <a:buFont typeface="+mj-lt"/>
              <a:buAutoNum type="arabicPeriod"/>
            </a:pPr>
            <a:r>
              <a:rPr lang="en-US" sz="1600" dirty="0" smtClean="0">
                <a:latin typeface="Century" pitchFamily="18" charset="0"/>
              </a:rPr>
              <a:t>&lt;Settings/&gt;</a:t>
            </a:r>
            <a:endParaRPr lang="en-US" sz="1600" dirty="0">
              <a:latin typeface="Century" pitchFamily="18" charset="0"/>
            </a:endParaRPr>
          </a:p>
        </p:txBody>
      </p:sp>
      <p:pic>
        <p:nvPicPr>
          <p:cNvPr id="2355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4509" r="956" b="6405"/>
          <a:stretch/>
        </p:blipFill>
        <p:spPr bwMode="auto">
          <a:xfrm>
            <a:off x="228601" y="2209800"/>
            <a:ext cx="8686799" cy="39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093589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9"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4723" b="5531"/>
          <a:stretch/>
        </p:blipFill>
        <p:spPr bwMode="auto">
          <a:xfrm>
            <a:off x="1600200" y="3753162"/>
            <a:ext cx="5562600" cy="2495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533400" y="433790"/>
            <a:ext cx="4419600" cy="646331"/>
          </a:xfrm>
          <a:prstGeom prst="rect">
            <a:avLst/>
          </a:prstGeom>
          <a:noFill/>
        </p:spPr>
        <p:txBody>
          <a:bodyPr wrap="square" rtlCol="0">
            <a:spAutoFit/>
          </a:bodyPr>
          <a:lstStyle/>
          <a:p>
            <a:r>
              <a:rPr lang="en-US" sz="3600" dirty="0" smtClean="0">
                <a:latin typeface="Century" pitchFamily="18" charset="0"/>
              </a:rPr>
              <a:t>6.Add Recipes Page</a:t>
            </a:r>
            <a:endParaRPr lang="en-US" sz="3600" dirty="0">
              <a:latin typeface="Century" pitchFamily="18" charset="0"/>
            </a:endParaRPr>
          </a:p>
        </p:txBody>
      </p:sp>
      <p:sp>
        <p:nvSpPr>
          <p:cNvPr id="5" name="TextBox 4"/>
          <p:cNvSpPr txBox="1"/>
          <p:nvPr/>
        </p:nvSpPr>
        <p:spPr>
          <a:xfrm>
            <a:off x="838200" y="1066800"/>
            <a:ext cx="3733800" cy="584775"/>
          </a:xfrm>
          <a:prstGeom prst="rect">
            <a:avLst/>
          </a:prstGeom>
          <a:noFill/>
        </p:spPr>
        <p:txBody>
          <a:bodyPr wrap="square" rtlCol="0">
            <a:spAutoFit/>
          </a:bodyPr>
          <a:lstStyle/>
          <a:p>
            <a:r>
              <a:rPr lang="en-US" sz="1600" dirty="0" smtClean="0">
                <a:latin typeface="Century" pitchFamily="18" charset="0"/>
              </a:rPr>
              <a:t>Add Recipes Page React Components</a:t>
            </a:r>
          </a:p>
          <a:p>
            <a:pPr marL="342900" indent="-342900">
              <a:buFont typeface="+mj-lt"/>
              <a:buAutoNum type="arabicPeriod"/>
            </a:pPr>
            <a:r>
              <a:rPr lang="en-US" sz="1600" dirty="0" smtClean="0">
                <a:latin typeface="Century" pitchFamily="18" charset="0"/>
              </a:rPr>
              <a:t>&lt;AddRecipes/&gt;</a:t>
            </a:r>
            <a:endParaRPr lang="en-US" sz="1600" dirty="0">
              <a:latin typeface="Century" pitchFamily="18" charset="0"/>
            </a:endParaRPr>
          </a:p>
        </p:txBody>
      </p:sp>
      <p:pic>
        <p:nvPicPr>
          <p:cNvPr id="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4782" b="5706"/>
          <a:stretch/>
        </p:blipFill>
        <p:spPr bwMode="auto">
          <a:xfrm>
            <a:off x="1981200" y="1828800"/>
            <a:ext cx="5943600" cy="2667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14723" b="5531"/>
          <a:stretch/>
        </p:blipFill>
        <p:spPr bwMode="auto">
          <a:xfrm>
            <a:off x="1981200" y="3753162"/>
            <a:ext cx="5943600" cy="2723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408046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685800" y="76200"/>
            <a:ext cx="7543800" cy="1143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600" dirty="0" smtClean="0">
                <a:latin typeface="Century" pitchFamily="18" charset="0"/>
              </a:rPr>
              <a:t>II.   </a:t>
            </a:r>
            <a:r>
              <a:rPr lang="en-US" sz="3600" u="sng" dirty="0" smtClean="0">
                <a:latin typeface="Century" pitchFamily="18" charset="0"/>
              </a:rPr>
              <a:t>Backend:File Structure</a:t>
            </a:r>
          </a:p>
        </p:txBody>
      </p:sp>
      <p:pic>
        <p:nvPicPr>
          <p:cNvPr id="2560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r="79485"/>
          <a:stretch/>
        </p:blipFill>
        <p:spPr bwMode="auto">
          <a:xfrm>
            <a:off x="762000" y="1197077"/>
            <a:ext cx="1981200" cy="5432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2895600" y="2590800"/>
            <a:ext cx="6096000" cy="923330"/>
          </a:xfrm>
          <a:prstGeom prst="rect">
            <a:avLst/>
          </a:prstGeom>
          <a:noFill/>
        </p:spPr>
        <p:txBody>
          <a:bodyPr wrap="square" rtlCol="0">
            <a:spAutoFit/>
          </a:bodyPr>
          <a:lstStyle/>
          <a:p>
            <a:r>
              <a:rPr lang="en-US" dirty="0" smtClean="0">
                <a:latin typeface="Century" pitchFamily="18" charset="0"/>
              </a:rPr>
              <a:t>We need to run two files from the backend(using node):</a:t>
            </a:r>
          </a:p>
          <a:p>
            <a:pPr marL="342900" indent="-342900">
              <a:buAutoNum type="arabicPeriod"/>
            </a:pPr>
            <a:r>
              <a:rPr lang="en-US" dirty="0" smtClean="0">
                <a:latin typeface="Century" pitchFamily="18" charset="0"/>
              </a:rPr>
              <a:t>user_data.js</a:t>
            </a:r>
          </a:p>
          <a:p>
            <a:pPr marL="342900" indent="-342900">
              <a:buAutoNum type="arabicPeriod"/>
            </a:pPr>
            <a:r>
              <a:rPr lang="en-US" dirty="0" smtClean="0">
                <a:latin typeface="Century" pitchFamily="18" charset="0"/>
              </a:rPr>
              <a:t>recipe_data.js</a:t>
            </a:r>
            <a:endParaRPr lang="en-US" dirty="0">
              <a:latin typeface="Century" pitchFamily="18" charset="0"/>
            </a:endParaRPr>
          </a:p>
        </p:txBody>
      </p:sp>
    </p:spTree>
    <p:extLst>
      <p:ext uri="{BB962C8B-B14F-4D97-AF65-F5344CB8AC3E}">
        <p14:creationId xmlns:p14="http://schemas.microsoft.com/office/powerpoint/2010/main" val="19488491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5229"/>
          <a:stretch/>
        </p:blipFill>
        <p:spPr bwMode="auto">
          <a:xfrm>
            <a:off x="533400" y="1371600"/>
            <a:ext cx="8001000" cy="4741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304800" y="457200"/>
            <a:ext cx="6781800" cy="400110"/>
          </a:xfrm>
          <a:prstGeom prst="rect">
            <a:avLst/>
          </a:prstGeom>
          <a:noFill/>
        </p:spPr>
        <p:txBody>
          <a:bodyPr wrap="square" rtlCol="0">
            <a:spAutoFit/>
          </a:bodyPr>
          <a:lstStyle/>
          <a:p>
            <a:r>
              <a:rPr lang="en-US" sz="2000" b="1" dirty="0" smtClean="0">
                <a:latin typeface="Century" pitchFamily="18" charset="0"/>
              </a:rPr>
              <a:t>1.config.js- </a:t>
            </a:r>
            <a:r>
              <a:rPr lang="en-US" dirty="0" smtClean="0">
                <a:latin typeface="Century" pitchFamily="18" charset="0"/>
              </a:rPr>
              <a:t>To establish a connection with mongodb.</a:t>
            </a:r>
            <a:endParaRPr lang="en-US" dirty="0">
              <a:latin typeface="Century" pitchFamily="18" charset="0"/>
            </a:endParaRPr>
          </a:p>
        </p:txBody>
      </p:sp>
    </p:spTree>
    <p:extLst>
      <p:ext uri="{BB962C8B-B14F-4D97-AF65-F5344CB8AC3E}">
        <p14:creationId xmlns:p14="http://schemas.microsoft.com/office/powerpoint/2010/main" val="37364136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1"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359"/>
          <a:stretch/>
        </p:blipFill>
        <p:spPr bwMode="auto">
          <a:xfrm>
            <a:off x="533400" y="1371600"/>
            <a:ext cx="8001000"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57200" y="514290"/>
            <a:ext cx="4724400" cy="400110"/>
          </a:xfrm>
          <a:prstGeom prst="rect">
            <a:avLst/>
          </a:prstGeom>
          <a:noFill/>
        </p:spPr>
        <p:txBody>
          <a:bodyPr wrap="square" rtlCol="0">
            <a:spAutoFit/>
          </a:bodyPr>
          <a:lstStyle/>
          <a:p>
            <a:r>
              <a:rPr lang="en-US" sz="2000" b="1" dirty="0" smtClean="0">
                <a:latin typeface="Century" pitchFamily="18" charset="0"/>
              </a:rPr>
              <a:t>2.shema.js-</a:t>
            </a:r>
            <a:r>
              <a:rPr lang="en-US" dirty="0" smtClean="0">
                <a:latin typeface="Century" pitchFamily="18" charset="0"/>
              </a:rPr>
              <a:t>Schema for /signup data. </a:t>
            </a:r>
            <a:endParaRPr lang="en-US" dirty="0">
              <a:latin typeface="Century" pitchFamily="18" charset="0"/>
            </a:endParaRPr>
          </a:p>
        </p:txBody>
      </p:sp>
    </p:spTree>
    <p:extLst>
      <p:ext uri="{BB962C8B-B14F-4D97-AF65-F5344CB8AC3E}">
        <p14:creationId xmlns:p14="http://schemas.microsoft.com/office/powerpoint/2010/main" val="9819493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325"/>
          <a:stretch/>
        </p:blipFill>
        <p:spPr bwMode="auto">
          <a:xfrm>
            <a:off x="609600" y="1371600"/>
            <a:ext cx="80772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457200" y="514290"/>
            <a:ext cx="6858000" cy="400110"/>
          </a:xfrm>
          <a:prstGeom prst="rect">
            <a:avLst/>
          </a:prstGeom>
          <a:noFill/>
        </p:spPr>
        <p:txBody>
          <a:bodyPr wrap="square" rtlCol="0">
            <a:spAutoFit/>
          </a:bodyPr>
          <a:lstStyle/>
          <a:p>
            <a:r>
              <a:rPr lang="en-US" sz="2000" b="1" dirty="0">
                <a:latin typeface="Century" pitchFamily="18" charset="0"/>
              </a:rPr>
              <a:t>3</a:t>
            </a:r>
            <a:r>
              <a:rPr lang="en-US" sz="2000" b="1" dirty="0" smtClean="0">
                <a:latin typeface="Century" pitchFamily="18" charset="0"/>
              </a:rPr>
              <a:t>.addrecipeshema.js-</a:t>
            </a:r>
            <a:r>
              <a:rPr lang="en-US" dirty="0" smtClean="0">
                <a:latin typeface="Century" pitchFamily="18" charset="0"/>
              </a:rPr>
              <a:t>Schema for /addrecipes data. </a:t>
            </a:r>
            <a:endParaRPr lang="en-US" dirty="0">
              <a:latin typeface="Century" pitchFamily="18" charset="0"/>
            </a:endParaRPr>
          </a:p>
        </p:txBody>
      </p:sp>
    </p:spTree>
    <p:extLst>
      <p:ext uri="{BB962C8B-B14F-4D97-AF65-F5344CB8AC3E}">
        <p14:creationId xmlns:p14="http://schemas.microsoft.com/office/powerpoint/2010/main" val="19565291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57200" y="514290"/>
            <a:ext cx="6858000" cy="400110"/>
          </a:xfrm>
          <a:prstGeom prst="rect">
            <a:avLst/>
          </a:prstGeom>
          <a:noFill/>
        </p:spPr>
        <p:txBody>
          <a:bodyPr wrap="square" rtlCol="0">
            <a:spAutoFit/>
          </a:bodyPr>
          <a:lstStyle/>
          <a:p>
            <a:r>
              <a:rPr lang="en-US" sz="2000" b="1" dirty="0" smtClean="0">
                <a:latin typeface="Century" pitchFamily="18" charset="0"/>
              </a:rPr>
              <a:t>3.user_data.js-</a:t>
            </a:r>
            <a:r>
              <a:rPr lang="en-US" dirty="0" smtClean="0">
                <a:latin typeface="Century" pitchFamily="18" charset="0"/>
              </a:rPr>
              <a:t>To store signup data in mongodb.</a:t>
            </a:r>
            <a:endParaRPr lang="en-US" dirty="0">
              <a:latin typeface="Century" pitchFamily="18" charset="0"/>
            </a:endParaRPr>
          </a:p>
        </p:txBody>
      </p:sp>
      <p:pic>
        <p:nvPicPr>
          <p:cNvPr id="29699"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b="5751"/>
          <a:stretch/>
        </p:blipFill>
        <p:spPr bwMode="auto">
          <a:xfrm>
            <a:off x="685800" y="1295401"/>
            <a:ext cx="8001000" cy="45465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90537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Food Background Images | Free iPhone &amp; Zoom HD Wallpapers &amp; Vectors -  rawpix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2976" y="3581400"/>
            <a:ext cx="7431024" cy="175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a:extLst>
              <a:ext uri="{FF2B5EF4-FFF2-40B4-BE49-F238E27FC236}">
                <a16:creationId xmlns="" xmlns:a16="http://schemas.microsoft.com/office/drawing/2014/main" id="{1FDFD8BA-2799-4F65-0DE1-9B77BCC27928}"/>
              </a:ext>
            </a:extLst>
          </p:cNvPr>
          <p:cNvSpPr txBox="1"/>
          <p:nvPr/>
        </p:nvSpPr>
        <p:spPr>
          <a:xfrm>
            <a:off x="76200" y="3124200"/>
            <a:ext cx="7696200" cy="461665"/>
          </a:xfrm>
          <a:prstGeom prst="rect">
            <a:avLst/>
          </a:prstGeom>
          <a:noFill/>
        </p:spPr>
        <p:txBody>
          <a:bodyPr wrap="square" rtlCol="0">
            <a:spAutoFit/>
          </a:bodyPr>
          <a:lstStyle/>
          <a:p>
            <a:r>
              <a:rPr lang="en-US" sz="2400" b="1" dirty="0" smtClean="0">
                <a:solidFill>
                  <a:schemeClr val="bg1"/>
                </a:solidFill>
                <a:latin typeface="Arial" pitchFamily="34" charset="0"/>
                <a:cs typeface="Arial" pitchFamily="34" charset="0"/>
              </a:rPr>
              <a:t>A Responsive Food and Recipe Web Application</a:t>
            </a:r>
            <a:endParaRPr lang="en-IN" sz="24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34701273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621"/>
          <a:stretch/>
        </p:blipFill>
        <p:spPr bwMode="auto">
          <a:xfrm>
            <a:off x="572449" y="838200"/>
            <a:ext cx="8037939"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57200" y="381000"/>
            <a:ext cx="6858000" cy="400110"/>
          </a:xfrm>
          <a:prstGeom prst="rect">
            <a:avLst/>
          </a:prstGeom>
          <a:noFill/>
        </p:spPr>
        <p:txBody>
          <a:bodyPr wrap="square" rtlCol="0">
            <a:spAutoFit/>
          </a:bodyPr>
          <a:lstStyle/>
          <a:p>
            <a:r>
              <a:rPr lang="en-US" sz="2000" b="1" dirty="0">
                <a:latin typeface="Century" pitchFamily="18" charset="0"/>
              </a:rPr>
              <a:t>4</a:t>
            </a:r>
            <a:r>
              <a:rPr lang="en-US" sz="2000" b="1" dirty="0" smtClean="0">
                <a:latin typeface="Century" pitchFamily="18" charset="0"/>
              </a:rPr>
              <a:t>.recipe_data.js-</a:t>
            </a:r>
            <a:r>
              <a:rPr lang="en-US" dirty="0" smtClean="0">
                <a:latin typeface="Century" pitchFamily="18" charset="0"/>
              </a:rPr>
              <a:t>To store Recipe data in mongodb.</a:t>
            </a:r>
            <a:endParaRPr lang="en-US" dirty="0">
              <a:latin typeface="Century" pitchFamily="18" charset="0"/>
            </a:endParaRPr>
          </a:p>
        </p:txBody>
      </p:sp>
      <p:sp>
        <p:nvSpPr>
          <p:cNvPr id="5" name="TextBox 4"/>
          <p:cNvSpPr txBox="1"/>
          <p:nvPr/>
        </p:nvSpPr>
        <p:spPr>
          <a:xfrm>
            <a:off x="572449" y="5477470"/>
            <a:ext cx="8037939" cy="830997"/>
          </a:xfrm>
          <a:prstGeom prst="rect">
            <a:avLst/>
          </a:prstGeom>
          <a:noFill/>
        </p:spPr>
        <p:txBody>
          <a:bodyPr wrap="square" rtlCol="0">
            <a:spAutoFit/>
          </a:bodyPr>
          <a:lstStyle/>
          <a:p>
            <a:r>
              <a:rPr lang="en-US" sz="1600" dirty="0" smtClean="0">
                <a:latin typeface="Century" pitchFamily="18" charset="0"/>
              </a:rPr>
              <a:t>We need to run two files from the backend(cd /backend):</a:t>
            </a:r>
          </a:p>
          <a:p>
            <a:pPr marL="342900" indent="-342900">
              <a:buAutoNum type="arabicPeriod"/>
            </a:pPr>
            <a:r>
              <a:rPr lang="en-US" sz="1600" dirty="0" smtClean="0">
                <a:latin typeface="Century" pitchFamily="18" charset="0"/>
              </a:rPr>
              <a:t>node user_data.js</a:t>
            </a:r>
          </a:p>
          <a:p>
            <a:pPr marL="342900" indent="-342900">
              <a:buAutoNum type="arabicPeriod"/>
            </a:pPr>
            <a:r>
              <a:rPr lang="en-US" sz="1600" dirty="0" smtClean="0">
                <a:latin typeface="Century" pitchFamily="18" charset="0"/>
              </a:rPr>
              <a:t>node recipe_data.js</a:t>
            </a:r>
            <a:endParaRPr lang="en-US" sz="1600" dirty="0">
              <a:latin typeface="Century" pitchFamily="18" charset="0"/>
            </a:endParaRPr>
          </a:p>
        </p:txBody>
      </p:sp>
    </p:spTree>
    <p:extLst>
      <p:ext uri="{BB962C8B-B14F-4D97-AF65-F5344CB8AC3E}">
        <p14:creationId xmlns:p14="http://schemas.microsoft.com/office/powerpoint/2010/main" val="3486271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359"/>
          <a:stretch/>
        </p:blipFill>
        <p:spPr bwMode="auto">
          <a:xfrm>
            <a:off x="914400" y="2520553"/>
            <a:ext cx="7391400" cy="4261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304800" y="1905000"/>
            <a:ext cx="8153400" cy="615553"/>
          </a:xfrm>
          <a:prstGeom prst="rect">
            <a:avLst/>
          </a:prstGeom>
          <a:noFill/>
        </p:spPr>
        <p:txBody>
          <a:bodyPr wrap="square" rtlCol="0">
            <a:spAutoFit/>
          </a:bodyPr>
          <a:lstStyle/>
          <a:p>
            <a:pPr marL="342900" indent="-342900">
              <a:buFont typeface="+mj-lt"/>
              <a:buAutoNum type="arabicPeriod"/>
            </a:pPr>
            <a:r>
              <a:rPr lang="en-US" sz="1600" dirty="0" smtClean="0">
                <a:latin typeface="Century" pitchFamily="18" charset="0"/>
              </a:rPr>
              <a:t>Name of the db: RecipeAppData</a:t>
            </a:r>
          </a:p>
          <a:p>
            <a:pPr marL="342900" indent="-342900">
              <a:buFont typeface="+mj-lt"/>
              <a:buAutoNum type="arabicPeriod"/>
            </a:pPr>
            <a:r>
              <a:rPr lang="en-US" sz="1600" dirty="0" smtClean="0">
                <a:latin typeface="Century" pitchFamily="18" charset="0"/>
              </a:rPr>
              <a:t>Collection Name: user_data (user_data will store the /signup data</a:t>
            </a:r>
            <a:r>
              <a:rPr lang="en-US" dirty="0" smtClean="0">
                <a:latin typeface="Century" pitchFamily="18" charset="0"/>
              </a:rPr>
              <a:t>).</a:t>
            </a:r>
            <a:endParaRPr lang="en-US" dirty="0">
              <a:latin typeface="Century" pitchFamily="18" charset="0"/>
            </a:endParaRPr>
          </a:p>
        </p:txBody>
      </p:sp>
      <p:sp>
        <p:nvSpPr>
          <p:cNvPr id="4" name="TextBox 3"/>
          <p:cNvSpPr txBox="1"/>
          <p:nvPr/>
        </p:nvSpPr>
        <p:spPr>
          <a:xfrm>
            <a:off x="1828800" y="76200"/>
            <a:ext cx="5486400" cy="646331"/>
          </a:xfrm>
          <a:prstGeom prst="rect">
            <a:avLst/>
          </a:prstGeom>
          <a:noFill/>
        </p:spPr>
        <p:txBody>
          <a:bodyPr wrap="square" rtlCol="0">
            <a:spAutoFit/>
          </a:bodyPr>
          <a:lstStyle/>
          <a:p>
            <a:r>
              <a:rPr lang="en-US" sz="3600" b="1" u="sng" dirty="0" smtClean="0">
                <a:latin typeface="Century" pitchFamily="18" charset="0"/>
              </a:rPr>
              <a:t>III. Database:mongodb</a:t>
            </a:r>
            <a:endParaRPr lang="en-US" sz="3600" b="1" u="sng" dirty="0">
              <a:latin typeface="Century" pitchFamily="18" charset="0"/>
            </a:endParaRPr>
          </a:p>
        </p:txBody>
      </p:sp>
      <p:sp>
        <p:nvSpPr>
          <p:cNvPr id="5" name="TextBox 4"/>
          <p:cNvSpPr txBox="1"/>
          <p:nvPr/>
        </p:nvSpPr>
        <p:spPr>
          <a:xfrm>
            <a:off x="0" y="609600"/>
            <a:ext cx="9067800" cy="1600438"/>
          </a:xfrm>
          <a:prstGeom prst="rect">
            <a:avLst/>
          </a:prstGeom>
          <a:noFill/>
        </p:spPr>
        <p:txBody>
          <a:bodyPr wrap="square" rtlCol="0">
            <a:spAutoFit/>
          </a:bodyPr>
          <a:lstStyle/>
          <a:p>
            <a:pPr marL="285750" indent="-285750">
              <a:buFont typeface="Wingdings" pitchFamily="2" charset="2"/>
              <a:buChar char="§"/>
            </a:pPr>
            <a:r>
              <a:rPr lang="en-US" sz="1400" dirty="0">
                <a:latin typeface="Century" pitchFamily="18" charset="0"/>
              </a:rPr>
              <a:t>MongoDB is a popular open-source document-oriented database that is widely used in modern web development. It is designed to store and manage large volumes of data with high performance and scalability, and is known for its flexibility and ease of use.</a:t>
            </a:r>
          </a:p>
          <a:p>
            <a:pPr marL="285750" indent="-285750">
              <a:buFont typeface="Wingdings" pitchFamily="2" charset="2"/>
              <a:buChar char="§"/>
            </a:pPr>
            <a:r>
              <a:rPr lang="en-US" sz="1400" dirty="0">
                <a:latin typeface="Century" pitchFamily="18" charset="0"/>
              </a:rPr>
              <a:t>MongoDB uses a flexible document data model that allows you to store data in a variety of structures, including nested arrays and objects. This makes it well-suited for storing data in a way that reflects the structure of your application, and can help simplify data modeling and improve performance.</a:t>
            </a:r>
          </a:p>
          <a:p>
            <a:pPr marL="285750" indent="-285750">
              <a:buFont typeface="Wingdings" pitchFamily="2" charset="2"/>
              <a:buChar char="§"/>
            </a:pPr>
            <a:endParaRPr lang="en-US" sz="1400" dirty="0">
              <a:latin typeface="Century" pitchFamily="18" charset="0"/>
            </a:endParaRPr>
          </a:p>
        </p:txBody>
      </p:sp>
    </p:spTree>
    <p:extLst>
      <p:ext uri="{BB962C8B-B14F-4D97-AF65-F5344CB8AC3E}">
        <p14:creationId xmlns:p14="http://schemas.microsoft.com/office/powerpoint/2010/main" val="22433421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491"/>
          <a:stretch/>
        </p:blipFill>
        <p:spPr bwMode="auto">
          <a:xfrm>
            <a:off x="381001" y="1447800"/>
            <a:ext cx="8382000"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381000" y="457200"/>
            <a:ext cx="8458200" cy="584775"/>
          </a:xfrm>
          <a:prstGeom prst="rect">
            <a:avLst/>
          </a:prstGeom>
          <a:noFill/>
        </p:spPr>
        <p:txBody>
          <a:bodyPr wrap="square" rtlCol="0">
            <a:spAutoFit/>
          </a:bodyPr>
          <a:lstStyle/>
          <a:p>
            <a:pPr marL="342900" indent="-342900">
              <a:buFont typeface="+mj-lt"/>
              <a:buAutoNum type="arabicPeriod"/>
            </a:pPr>
            <a:r>
              <a:rPr lang="en-US" sz="1600" dirty="0" smtClean="0">
                <a:latin typeface="Century" pitchFamily="18" charset="0"/>
              </a:rPr>
              <a:t>Name of the db: RecipeAppData</a:t>
            </a:r>
          </a:p>
          <a:p>
            <a:pPr marL="342900" indent="-342900">
              <a:buFont typeface="+mj-lt"/>
              <a:buAutoNum type="arabicPeriod"/>
            </a:pPr>
            <a:r>
              <a:rPr lang="en-US" sz="1600" dirty="0" smtClean="0">
                <a:latin typeface="Century" pitchFamily="18" charset="0"/>
              </a:rPr>
              <a:t>Collection Name: AddRecipe (AddRecipe will store the /addrecipes data).</a:t>
            </a:r>
            <a:endParaRPr lang="en-US" sz="1600" dirty="0">
              <a:latin typeface="Century" pitchFamily="18" charset="0"/>
            </a:endParaRPr>
          </a:p>
        </p:txBody>
      </p:sp>
    </p:spTree>
    <p:extLst>
      <p:ext uri="{BB962C8B-B14F-4D97-AF65-F5344CB8AC3E}">
        <p14:creationId xmlns:p14="http://schemas.microsoft.com/office/powerpoint/2010/main" val="34007235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686800" cy="1143000"/>
          </a:xfrm>
        </p:spPr>
        <p:txBody>
          <a:bodyPr>
            <a:noAutofit/>
          </a:bodyPr>
          <a:lstStyle/>
          <a:p>
            <a:r>
              <a:rPr lang="en-US" sz="3600" b="1" u="sng" dirty="0" smtClean="0">
                <a:latin typeface="Century" pitchFamily="18" charset="0"/>
              </a:rPr>
              <a:t>Hardware and Sofware Requirements:</a:t>
            </a:r>
            <a:endParaRPr lang="en-US" sz="3600" b="1" u="sng" dirty="0">
              <a:latin typeface="Century" pitchFamily="18" charset="0"/>
            </a:endParaRPr>
          </a:p>
        </p:txBody>
      </p:sp>
      <p:sp>
        <p:nvSpPr>
          <p:cNvPr id="3" name="Content Placeholder 2"/>
          <p:cNvSpPr>
            <a:spLocks noGrp="1"/>
          </p:cNvSpPr>
          <p:nvPr>
            <p:ph idx="1"/>
          </p:nvPr>
        </p:nvSpPr>
        <p:spPr>
          <a:xfrm>
            <a:off x="457200" y="1600201"/>
            <a:ext cx="8229600" cy="4114800"/>
          </a:xfrm>
        </p:spPr>
        <p:txBody>
          <a:bodyPr>
            <a:normAutofit/>
          </a:bodyPr>
          <a:lstStyle/>
          <a:p>
            <a:pPr marL="0" indent="0">
              <a:buNone/>
            </a:pPr>
            <a:r>
              <a:rPr lang="en-IN" sz="1600" b="1" dirty="0" smtClean="0">
                <a:solidFill>
                  <a:srgbClr val="000000"/>
                </a:solidFill>
                <a:latin typeface="Century" pitchFamily="18" charset="0"/>
              </a:rPr>
              <a:t>1. Hardware </a:t>
            </a:r>
            <a:r>
              <a:rPr lang="en-IN" sz="1600" b="1" dirty="0">
                <a:solidFill>
                  <a:srgbClr val="000000"/>
                </a:solidFill>
                <a:latin typeface="Century" pitchFamily="18" charset="0"/>
              </a:rPr>
              <a:t>Requirements:</a:t>
            </a:r>
            <a:endParaRPr lang="en-IN" sz="1600" dirty="0">
              <a:solidFill>
                <a:srgbClr val="000000"/>
              </a:solidFill>
              <a:latin typeface="Century" pitchFamily="18" charset="0"/>
            </a:endParaRPr>
          </a:p>
          <a:p>
            <a:pPr>
              <a:buFont typeface="Wingdings" pitchFamily="2" charset="2"/>
              <a:buChar char="§"/>
            </a:pPr>
            <a:r>
              <a:rPr lang="en-IN" sz="1600" dirty="0">
                <a:solidFill>
                  <a:srgbClr val="000000"/>
                </a:solidFill>
                <a:latin typeface="Century" pitchFamily="18" charset="0"/>
              </a:rPr>
              <a:t>Processor: </a:t>
            </a:r>
            <a:r>
              <a:rPr lang="en-IN" sz="1600" dirty="0" smtClean="0">
                <a:solidFill>
                  <a:srgbClr val="000000"/>
                </a:solidFill>
                <a:latin typeface="Century" pitchFamily="18" charset="0"/>
              </a:rPr>
              <a:t>Intel </a:t>
            </a:r>
            <a:r>
              <a:rPr lang="en-US" sz="1600" dirty="0" smtClean="0">
                <a:solidFill>
                  <a:srgbClr val="000000"/>
                </a:solidFill>
                <a:latin typeface="Century" pitchFamily="18" charset="0"/>
              </a:rPr>
              <a:t>i3 6</a:t>
            </a:r>
            <a:r>
              <a:rPr lang="en-US" sz="1600" baseline="30000" dirty="0" smtClean="0">
                <a:solidFill>
                  <a:srgbClr val="000000"/>
                </a:solidFill>
                <a:latin typeface="Century" pitchFamily="18" charset="0"/>
              </a:rPr>
              <a:t>th</a:t>
            </a:r>
            <a:r>
              <a:rPr lang="en-US" sz="1600" dirty="0" smtClean="0">
                <a:solidFill>
                  <a:srgbClr val="000000"/>
                </a:solidFill>
                <a:latin typeface="Century" pitchFamily="18" charset="0"/>
              </a:rPr>
              <a:t> gen (minimum)</a:t>
            </a:r>
            <a:endParaRPr lang="en-IN" sz="1600" dirty="0">
              <a:solidFill>
                <a:srgbClr val="000000"/>
              </a:solidFill>
              <a:latin typeface="Century" pitchFamily="18" charset="0"/>
            </a:endParaRPr>
          </a:p>
          <a:p>
            <a:pPr>
              <a:buFont typeface="Wingdings" pitchFamily="2" charset="2"/>
              <a:buChar char="§"/>
            </a:pPr>
            <a:r>
              <a:rPr lang="en-IN" sz="1600" dirty="0">
                <a:solidFill>
                  <a:srgbClr val="000000"/>
                </a:solidFill>
                <a:latin typeface="Century" pitchFamily="18" charset="0"/>
              </a:rPr>
              <a:t>RAM </a:t>
            </a:r>
            <a:r>
              <a:rPr lang="en-IN" sz="1600" dirty="0" smtClean="0">
                <a:solidFill>
                  <a:srgbClr val="000000"/>
                </a:solidFill>
                <a:latin typeface="Century" pitchFamily="18" charset="0"/>
              </a:rPr>
              <a:t>:2 </a:t>
            </a:r>
            <a:r>
              <a:rPr lang="en-IN" sz="1600" dirty="0">
                <a:solidFill>
                  <a:srgbClr val="000000"/>
                </a:solidFill>
                <a:latin typeface="Century" pitchFamily="18" charset="0"/>
              </a:rPr>
              <a:t>GB or above</a:t>
            </a:r>
          </a:p>
          <a:p>
            <a:pPr>
              <a:buFont typeface="Wingdings" pitchFamily="2" charset="2"/>
              <a:buChar char="§"/>
            </a:pPr>
            <a:r>
              <a:rPr lang="en-IN" sz="1600" dirty="0">
                <a:solidFill>
                  <a:srgbClr val="000000"/>
                </a:solidFill>
                <a:latin typeface="Century" pitchFamily="18" charset="0"/>
              </a:rPr>
              <a:t>Hard disk :40 </a:t>
            </a:r>
            <a:r>
              <a:rPr lang="en-IN" sz="1600" dirty="0" smtClean="0">
                <a:solidFill>
                  <a:srgbClr val="000000"/>
                </a:solidFill>
                <a:latin typeface="Century" pitchFamily="18" charset="0"/>
              </a:rPr>
              <a:t>GB </a:t>
            </a:r>
            <a:r>
              <a:rPr lang="en-IN" sz="1600" dirty="0">
                <a:solidFill>
                  <a:srgbClr val="000000"/>
                </a:solidFill>
                <a:latin typeface="Century" pitchFamily="18" charset="0"/>
              </a:rPr>
              <a:t>or </a:t>
            </a:r>
            <a:r>
              <a:rPr lang="en-IN" sz="1600" dirty="0" smtClean="0">
                <a:solidFill>
                  <a:srgbClr val="000000"/>
                </a:solidFill>
                <a:latin typeface="Century" pitchFamily="18" charset="0"/>
              </a:rPr>
              <a:t>above</a:t>
            </a:r>
          </a:p>
          <a:p>
            <a:endParaRPr lang="en-IN" sz="1600" dirty="0">
              <a:solidFill>
                <a:srgbClr val="000000"/>
              </a:solidFill>
              <a:latin typeface="Century" pitchFamily="18" charset="0"/>
            </a:endParaRPr>
          </a:p>
          <a:p>
            <a:pPr marL="0" indent="0">
              <a:buNone/>
            </a:pPr>
            <a:r>
              <a:rPr lang="en-IN" sz="1600" b="1" dirty="0" smtClean="0">
                <a:solidFill>
                  <a:srgbClr val="000000"/>
                </a:solidFill>
                <a:latin typeface="Century" pitchFamily="18" charset="0"/>
              </a:rPr>
              <a:t>2. Software </a:t>
            </a:r>
            <a:r>
              <a:rPr lang="en-IN" sz="1600" b="1" dirty="0">
                <a:solidFill>
                  <a:srgbClr val="000000"/>
                </a:solidFill>
                <a:latin typeface="Century" pitchFamily="18" charset="0"/>
              </a:rPr>
              <a:t>Requirements:</a:t>
            </a:r>
            <a:endParaRPr lang="en-IN" sz="1600" dirty="0">
              <a:solidFill>
                <a:srgbClr val="000000"/>
              </a:solidFill>
              <a:latin typeface="Century" pitchFamily="18" charset="0"/>
            </a:endParaRPr>
          </a:p>
          <a:p>
            <a:pPr>
              <a:buFont typeface="Wingdings" pitchFamily="2" charset="2"/>
              <a:buChar char="§"/>
            </a:pPr>
            <a:r>
              <a:rPr lang="en-IN" sz="1600" dirty="0">
                <a:solidFill>
                  <a:srgbClr val="000000"/>
                </a:solidFill>
                <a:latin typeface="Century" pitchFamily="18" charset="0"/>
              </a:rPr>
              <a:t>Microsoft Visual Studio </a:t>
            </a:r>
            <a:r>
              <a:rPr lang="en-IN" sz="1600" dirty="0" smtClean="0">
                <a:solidFill>
                  <a:srgbClr val="000000"/>
                </a:solidFill>
                <a:latin typeface="Century" pitchFamily="18" charset="0"/>
              </a:rPr>
              <a:t>Code</a:t>
            </a:r>
          </a:p>
          <a:p>
            <a:pPr>
              <a:buFont typeface="Wingdings" pitchFamily="2" charset="2"/>
              <a:buChar char="§"/>
            </a:pPr>
            <a:r>
              <a:rPr lang="en-IN" sz="1600" dirty="0" smtClean="0">
                <a:solidFill>
                  <a:srgbClr val="000000"/>
                </a:solidFill>
                <a:latin typeface="Century" pitchFamily="18" charset="0"/>
              </a:rPr>
              <a:t>Node js</a:t>
            </a:r>
          </a:p>
          <a:p>
            <a:pPr>
              <a:buFont typeface="Wingdings" pitchFamily="2" charset="2"/>
              <a:buChar char="§"/>
            </a:pPr>
            <a:r>
              <a:rPr lang="en-IN" sz="1600" dirty="0" smtClean="0">
                <a:solidFill>
                  <a:srgbClr val="000000"/>
                </a:solidFill>
                <a:latin typeface="Century" pitchFamily="18" charset="0"/>
              </a:rPr>
              <a:t>Mongodb and mongodb compass</a:t>
            </a:r>
            <a:endParaRPr lang="en-IN" sz="1600" dirty="0">
              <a:solidFill>
                <a:srgbClr val="000000"/>
              </a:solidFill>
              <a:latin typeface="Century" pitchFamily="18" charset="0"/>
            </a:endParaRPr>
          </a:p>
          <a:p>
            <a:pPr>
              <a:buFont typeface="Wingdings" pitchFamily="2" charset="2"/>
              <a:buChar char="§"/>
            </a:pPr>
            <a:r>
              <a:rPr lang="en-IN" sz="1600" b="1" dirty="0">
                <a:solidFill>
                  <a:srgbClr val="000000"/>
                </a:solidFill>
                <a:latin typeface="Century" pitchFamily="18" charset="0"/>
              </a:rPr>
              <a:t>Languages used : </a:t>
            </a:r>
            <a:r>
              <a:rPr lang="en-IN" sz="1600" b="1" dirty="0" smtClean="0">
                <a:solidFill>
                  <a:srgbClr val="000000"/>
                </a:solidFill>
                <a:latin typeface="Century" pitchFamily="18" charset="0"/>
              </a:rPr>
              <a:t>Front-end</a:t>
            </a:r>
            <a:r>
              <a:rPr lang="en-IN" sz="1600" b="1" dirty="0">
                <a:solidFill>
                  <a:srgbClr val="000000"/>
                </a:solidFill>
                <a:latin typeface="Century" pitchFamily="18" charset="0"/>
              </a:rPr>
              <a:t>:</a:t>
            </a:r>
            <a:r>
              <a:rPr lang="en-IN" sz="1600" dirty="0">
                <a:solidFill>
                  <a:srgbClr val="000000"/>
                </a:solidFill>
                <a:latin typeface="Century" pitchFamily="18" charset="0"/>
              </a:rPr>
              <a:t> HTML, </a:t>
            </a:r>
            <a:r>
              <a:rPr lang="en-IN" sz="1600" dirty="0" smtClean="0">
                <a:solidFill>
                  <a:srgbClr val="000000"/>
                </a:solidFill>
                <a:latin typeface="Century" pitchFamily="18" charset="0"/>
              </a:rPr>
              <a:t>CSS, SASS, Javascript and React  js</a:t>
            </a:r>
            <a:endParaRPr lang="en-IN" sz="1600" dirty="0">
              <a:solidFill>
                <a:srgbClr val="000000"/>
              </a:solidFill>
              <a:latin typeface="Century" pitchFamily="18" charset="0"/>
            </a:endParaRPr>
          </a:p>
          <a:p>
            <a:pPr>
              <a:buFont typeface="Wingdings" pitchFamily="2" charset="2"/>
              <a:buChar char="§"/>
            </a:pPr>
            <a:r>
              <a:rPr lang="en-IN" sz="1600" b="1" dirty="0">
                <a:solidFill>
                  <a:srgbClr val="000000"/>
                </a:solidFill>
                <a:latin typeface="Century" pitchFamily="18" charset="0"/>
              </a:rPr>
              <a:t>                                </a:t>
            </a:r>
            <a:r>
              <a:rPr lang="en-IN" sz="1600" b="1" dirty="0" smtClean="0">
                <a:solidFill>
                  <a:srgbClr val="000000"/>
                </a:solidFill>
                <a:latin typeface="Century" pitchFamily="18" charset="0"/>
              </a:rPr>
              <a:t>Back-end: </a:t>
            </a:r>
            <a:r>
              <a:rPr lang="en-IN" sz="1600" dirty="0" smtClean="0">
                <a:solidFill>
                  <a:srgbClr val="000000"/>
                </a:solidFill>
                <a:latin typeface="Century" pitchFamily="18" charset="0"/>
              </a:rPr>
              <a:t>Node js</a:t>
            </a:r>
            <a:endParaRPr lang="en-IN" sz="1600" dirty="0">
              <a:solidFill>
                <a:srgbClr val="000000"/>
              </a:solidFill>
              <a:latin typeface="Century" pitchFamily="18" charset="0"/>
            </a:endParaRPr>
          </a:p>
          <a:p>
            <a:pPr>
              <a:buFont typeface="Wingdings" pitchFamily="2" charset="2"/>
              <a:buChar char="§"/>
            </a:pPr>
            <a:r>
              <a:rPr lang="en-IN" sz="1600" b="1" dirty="0" smtClean="0">
                <a:solidFill>
                  <a:srgbClr val="000000"/>
                </a:solidFill>
                <a:latin typeface="Century" pitchFamily="18" charset="0"/>
              </a:rPr>
              <a:t>DATABASE:  </a:t>
            </a:r>
            <a:r>
              <a:rPr lang="en-IN" sz="1600" dirty="0" smtClean="0">
                <a:solidFill>
                  <a:srgbClr val="000000"/>
                </a:solidFill>
                <a:latin typeface="Century" pitchFamily="18" charset="0"/>
              </a:rPr>
              <a:t>mongodb</a:t>
            </a:r>
            <a:endParaRPr lang="en-IN" sz="1600" dirty="0">
              <a:solidFill>
                <a:srgbClr val="000000"/>
              </a:solidFill>
              <a:latin typeface="Century" pitchFamily="18" charset="0"/>
            </a:endParaRPr>
          </a:p>
        </p:txBody>
      </p:sp>
    </p:spTree>
    <p:extLst>
      <p:ext uri="{BB962C8B-B14F-4D97-AF65-F5344CB8AC3E}">
        <p14:creationId xmlns:p14="http://schemas.microsoft.com/office/powerpoint/2010/main" val="15316816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8" name="Picture 6" descr="News Flash • Jefferson County, CO • CivicEng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762000"/>
            <a:ext cx="8458200" cy="5029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5313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p:cNvSpPr txBox="1">
            <a:spLocks/>
          </p:cNvSpPr>
          <p:nvPr/>
        </p:nvSpPr>
        <p:spPr>
          <a:xfrm>
            <a:off x="1066800" y="1874837"/>
            <a:ext cx="80772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smtClean="0">
                <a:latin typeface="Century" pitchFamily="18" charset="0"/>
              </a:rPr>
              <a:t>Introduction</a:t>
            </a:r>
          </a:p>
          <a:p>
            <a:r>
              <a:rPr lang="en-US" b="1" dirty="0" smtClean="0">
                <a:latin typeface="Century" pitchFamily="18" charset="0"/>
              </a:rPr>
              <a:t>Objective</a:t>
            </a:r>
          </a:p>
          <a:p>
            <a:r>
              <a:rPr lang="en-US" b="1" dirty="0" smtClean="0">
                <a:latin typeface="Century" pitchFamily="18" charset="0"/>
              </a:rPr>
              <a:t>Features</a:t>
            </a:r>
          </a:p>
          <a:p>
            <a:r>
              <a:rPr lang="en-US" b="1" dirty="0" smtClean="0">
                <a:latin typeface="Century" pitchFamily="18" charset="0"/>
              </a:rPr>
              <a:t>Tools and Technologies</a:t>
            </a:r>
          </a:p>
          <a:p>
            <a:r>
              <a:rPr lang="en-US" b="1" dirty="0" smtClean="0">
                <a:latin typeface="Century" pitchFamily="18" charset="0"/>
              </a:rPr>
              <a:t>Hardware and Software Requirements</a:t>
            </a:r>
            <a:endParaRPr lang="en-US" b="1" dirty="0">
              <a:latin typeface="Century" pitchFamily="18" charset="0"/>
            </a:endParaRPr>
          </a:p>
        </p:txBody>
      </p:sp>
      <p:sp>
        <p:nvSpPr>
          <p:cNvPr id="11" name="Title 1"/>
          <p:cNvSpPr txBox="1">
            <a:spLocks/>
          </p:cNvSpPr>
          <p:nvPr/>
        </p:nvSpPr>
        <p:spPr>
          <a:xfrm>
            <a:off x="152400" y="3048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dirty="0" smtClean="0">
                <a:latin typeface="Century" pitchFamily="18" charset="0"/>
              </a:rPr>
              <a:t>Content</a:t>
            </a:r>
            <a:endParaRPr lang="en-US" sz="6000" dirty="0">
              <a:latin typeface="Century" pitchFamily="18" charset="0"/>
            </a:endParaRPr>
          </a:p>
        </p:txBody>
      </p:sp>
      <p:pic>
        <p:nvPicPr>
          <p:cNvPr id="1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989498" y="2528654"/>
            <a:ext cx="5203955" cy="1213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59102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990600" y="1447086"/>
            <a:ext cx="8077200" cy="5262979"/>
          </a:xfrm>
          <a:prstGeom prst="rect">
            <a:avLst/>
          </a:prstGeom>
        </p:spPr>
        <p:txBody>
          <a:bodyPr wrap="square">
            <a:spAutoFit/>
          </a:bodyPr>
          <a:lstStyle/>
          <a:p>
            <a:pPr marL="285750" indent="-285750">
              <a:buFont typeface="Wingdings" pitchFamily="2" charset="2"/>
              <a:buChar char="§"/>
            </a:pPr>
            <a:r>
              <a:rPr lang="en-US" sz="1600" dirty="0" smtClean="0">
                <a:latin typeface="Century" pitchFamily="18" charset="0"/>
              </a:rPr>
              <a:t>Welcome </a:t>
            </a:r>
            <a:r>
              <a:rPr lang="en-US" sz="1600" dirty="0">
                <a:latin typeface="Century" pitchFamily="18" charset="0"/>
              </a:rPr>
              <a:t>to </a:t>
            </a:r>
            <a:r>
              <a:rPr lang="en-US" sz="1600" i="1" dirty="0">
                <a:solidFill>
                  <a:schemeClr val="tx2">
                    <a:lumMod val="60000"/>
                    <a:lumOff val="40000"/>
                  </a:schemeClr>
                </a:solidFill>
                <a:latin typeface="Century" pitchFamily="18" charset="0"/>
              </a:rPr>
              <a:t>tandoorinights</a:t>
            </a:r>
            <a:r>
              <a:rPr lang="en-US" sz="1600" dirty="0">
                <a:latin typeface="Century" pitchFamily="18" charset="0"/>
              </a:rPr>
              <a:t> </a:t>
            </a:r>
            <a:r>
              <a:rPr lang="en-US" sz="1600" dirty="0" smtClean="0">
                <a:latin typeface="Century" pitchFamily="18" charset="0"/>
              </a:rPr>
              <a:t>a </a:t>
            </a:r>
            <a:r>
              <a:rPr lang="en-US" sz="1600" dirty="0">
                <a:latin typeface="Century" pitchFamily="18" charset="0"/>
              </a:rPr>
              <a:t>food and recipe website dedicated to bringing you delicious, wholesome meals that you can prepare at home. Our goal is to provide you with a one-stop-shop for all your cooking needs, whether you're looking for quick and easy recipes for weeknight dinners, or impressive showstoppers for special occasions.</a:t>
            </a:r>
          </a:p>
          <a:p>
            <a:pPr marL="285750" indent="-285750">
              <a:buFont typeface="Wingdings" pitchFamily="2" charset="2"/>
              <a:buChar char="§"/>
            </a:pPr>
            <a:r>
              <a:rPr lang="en-US" sz="1600" dirty="0">
                <a:latin typeface="Century" pitchFamily="18" charset="0"/>
              </a:rPr>
              <a:t>At </a:t>
            </a:r>
            <a:r>
              <a:rPr lang="en-US" sz="1600" i="1" dirty="0">
                <a:solidFill>
                  <a:schemeClr val="tx2">
                    <a:lumMod val="60000"/>
                    <a:lumOff val="40000"/>
                  </a:schemeClr>
                </a:solidFill>
                <a:latin typeface="Century" pitchFamily="18" charset="0"/>
              </a:rPr>
              <a:t>tandoorinights</a:t>
            </a:r>
            <a:r>
              <a:rPr lang="en-US" sz="1600" dirty="0">
                <a:latin typeface="Century" pitchFamily="18" charset="0"/>
              </a:rPr>
              <a:t> </a:t>
            </a:r>
            <a:r>
              <a:rPr lang="en-US" sz="1600" dirty="0" smtClean="0">
                <a:latin typeface="Century" pitchFamily="18" charset="0"/>
              </a:rPr>
              <a:t>we </a:t>
            </a:r>
            <a:r>
              <a:rPr lang="en-US" sz="1600" dirty="0">
                <a:latin typeface="Century" pitchFamily="18" charset="0"/>
              </a:rPr>
              <a:t>believe that cooking is one of life's great pleasures, and that everyone can learn to create amazing meals in their own kitchen. That's why we've created a vast library of recipes, from classic comfort foods to exciting new flavor combinations, all carefully tested and adapted for home cooks of all skill levels.</a:t>
            </a:r>
          </a:p>
          <a:p>
            <a:pPr marL="285750" indent="-285750">
              <a:buFont typeface="Wingdings" pitchFamily="2" charset="2"/>
              <a:buChar char="§"/>
            </a:pPr>
            <a:r>
              <a:rPr lang="en-US" sz="1600" dirty="0">
                <a:latin typeface="Century" pitchFamily="18" charset="0"/>
              </a:rPr>
              <a:t>We also believe in using fresh, whole ingredients whenever possible, and in supporting local farmers and producers. So many of our recipes feature seasonal produce, sustainably-raised meats, and other wholesome ingredients that not only taste great, but are good for you and the planet.</a:t>
            </a:r>
          </a:p>
          <a:p>
            <a:pPr marL="285750" indent="-285750">
              <a:buFont typeface="Wingdings" pitchFamily="2" charset="2"/>
              <a:buChar char="§"/>
            </a:pPr>
            <a:r>
              <a:rPr lang="en-US" sz="1600" dirty="0">
                <a:latin typeface="Century" pitchFamily="18" charset="0"/>
              </a:rPr>
              <a:t>Whether you're a seasoned home cook or just starting out, we're confident that you'll find something to inspire you at </a:t>
            </a:r>
            <a:r>
              <a:rPr lang="en-US" sz="1600" i="1" dirty="0" smtClean="0">
                <a:solidFill>
                  <a:schemeClr val="tx2">
                    <a:lumMod val="60000"/>
                    <a:lumOff val="40000"/>
                  </a:schemeClr>
                </a:solidFill>
                <a:latin typeface="Century" pitchFamily="18" charset="0"/>
              </a:rPr>
              <a:t>tandoorinights</a:t>
            </a:r>
            <a:r>
              <a:rPr lang="en-US" sz="1600" dirty="0" smtClean="0">
                <a:solidFill>
                  <a:schemeClr val="tx2">
                    <a:lumMod val="60000"/>
                    <a:lumOff val="40000"/>
                  </a:schemeClr>
                </a:solidFill>
                <a:latin typeface="Century" pitchFamily="18" charset="0"/>
              </a:rPr>
              <a:t>. </a:t>
            </a:r>
            <a:r>
              <a:rPr lang="en-US" sz="1600" dirty="0">
                <a:latin typeface="Century" pitchFamily="18" charset="0"/>
              </a:rPr>
              <a:t>So pull up a chair, browse our recipes, and get ready to take your cooking to the next level</a:t>
            </a:r>
            <a:r>
              <a:rPr lang="en-US" sz="1600" dirty="0" smtClean="0">
                <a:latin typeface="Century" pitchFamily="18" charset="0"/>
              </a:rPr>
              <a:t>!</a:t>
            </a:r>
          </a:p>
          <a:p>
            <a:pPr marL="285750" indent="-285750">
              <a:buFont typeface="Wingdings" pitchFamily="2" charset="2"/>
              <a:buChar char="§"/>
            </a:pPr>
            <a:r>
              <a:rPr lang="en-US" sz="1600" i="1" dirty="0">
                <a:solidFill>
                  <a:schemeClr val="tx2">
                    <a:lumMod val="60000"/>
                    <a:lumOff val="40000"/>
                  </a:schemeClr>
                </a:solidFill>
                <a:latin typeface="Century" pitchFamily="18" charset="0"/>
              </a:rPr>
              <a:t>tandoorinights</a:t>
            </a:r>
            <a:r>
              <a:rPr lang="en-US" sz="1600" dirty="0">
                <a:latin typeface="Century" pitchFamily="18" charset="0"/>
              </a:rPr>
              <a:t> is a place where you can please your soul and tummy with delicious food recepies of all cuisine. And our service is absolutely free. So start exploring now.</a:t>
            </a:r>
          </a:p>
          <a:p>
            <a:pPr marL="285750" indent="-285750">
              <a:buFont typeface="Wingdings" pitchFamily="2" charset="2"/>
              <a:buChar char="§"/>
            </a:pPr>
            <a:endParaRPr lang="en-US" sz="1600" dirty="0"/>
          </a:p>
        </p:txBody>
      </p:sp>
      <p:pic>
        <p:nvPicPr>
          <p:cNvPr id="3076" name="Picture 4" descr="Introduction colorful background. Introduction word written over colorful  background. | CanStock"/>
          <p:cNvPicPr>
            <a:picLocks noChangeAspect="1" noChangeArrowheads="1"/>
          </p:cNvPicPr>
          <p:nvPr/>
        </p:nvPicPr>
        <p:blipFill rotWithShape="1">
          <a:blip r:embed="rId2">
            <a:extLst>
              <a:ext uri="{28A0092B-C50C-407E-A947-70E740481C1C}">
                <a14:useLocalDpi xmlns:a14="http://schemas.microsoft.com/office/drawing/2010/main" val="0"/>
              </a:ext>
            </a:extLst>
          </a:blip>
          <a:srcRect b="7041"/>
          <a:stretch/>
        </p:blipFill>
        <p:spPr bwMode="auto">
          <a:xfrm>
            <a:off x="2904392" y="228600"/>
            <a:ext cx="2819400" cy="11744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989498" y="2985852"/>
            <a:ext cx="5203955" cy="1213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51301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24200" y="274638"/>
            <a:ext cx="2514600" cy="1143000"/>
          </a:xfrm>
        </p:spPr>
        <p:txBody>
          <a:bodyPr>
            <a:normAutofit fontScale="90000"/>
          </a:bodyPr>
          <a:lstStyle/>
          <a:p>
            <a:r>
              <a:rPr lang="en-US" b="1" dirty="0" smtClean="0">
                <a:latin typeface="Century" pitchFamily="18" charset="0"/>
              </a:rPr>
              <a:t>Objective</a:t>
            </a:r>
            <a:endParaRPr lang="en-US" b="1" dirty="0">
              <a:latin typeface="Century" pitchFamily="18" charset="0"/>
            </a:endParaRPr>
          </a:p>
        </p:txBody>
      </p:sp>
      <p:pic>
        <p:nvPicPr>
          <p:cNvPr id="7170"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0289" t="17720" r="17376" b="30357"/>
          <a:stretch/>
        </p:blipFill>
        <p:spPr bwMode="auto">
          <a:xfrm>
            <a:off x="5562600" y="381000"/>
            <a:ext cx="762000" cy="75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914400" y="1278553"/>
            <a:ext cx="8229600" cy="4893647"/>
          </a:xfrm>
          <a:prstGeom prst="rect">
            <a:avLst/>
          </a:prstGeom>
        </p:spPr>
        <p:txBody>
          <a:bodyPr wrap="square">
            <a:spAutoFit/>
          </a:bodyPr>
          <a:lstStyle/>
          <a:p>
            <a:r>
              <a:rPr lang="en-US" sz="1600" dirty="0">
                <a:latin typeface="Century" pitchFamily="18" charset="0"/>
              </a:rPr>
              <a:t>The objective of our </a:t>
            </a:r>
            <a:r>
              <a:rPr lang="en-US" sz="1600" i="1" dirty="0" smtClean="0">
                <a:solidFill>
                  <a:schemeClr val="tx2">
                    <a:lumMod val="60000"/>
                    <a:lumOff val="40000"/>
                  </a:schemeClr>
                </a:solidFill>
                <a:latin typeface="Century" pitchFamily="18" charset="0"/>
              </a:rPr>
              <a:t>tandoorinights</a:t>
            </a:r>
            <a:r>
              <a:rPr lang="en-US" sz="1600" dirty="0" smtClean="0">
                <a:latin typeface="Century" pitchFamily="18" charset="0"/>
              </a:rPr>
              <a:t> web application is </a:t>
            </a:r>
            <a:r>
              <a:rPr lang="en-US" sz="1600" dirty="0">
                <a:latin typeface="Century" pitchFamily="18" charset="0"/>
              </a:rPr>
              <a:t>to provide a comprehensive and user-friendly platform for people who are passionate about cooking, whether they are beginners or experienced cooks. Our website aims to:</a:t>
            </a:r>
          </a:p>
          <a:p>
            <a:pPr marL="285750" indent="-285750">
              <a:buFont typeface="Arial" pitchFamily="34" charset="0"/>
              <a:buChar char="•"/>
            </a:pPr>
            <a:r>
              <a:rPr lang="en-US" sz="1600" i="1" u="sng" dirty="0">
                <a:latin typeface="Century" pitchFamily="18" charset="0"/>
              </a:rPr>
              <a:t>Inspire and educate: </a:t>
            </a:r>
            <a:r>
              <a:rPr lang="en-US" sz="1600" dirty="0">
                <a:latin typeface="Century" pitchFamily="18" charset="0"/>
              </a:rPr>
              <a:t>We want to inspire our users to get creative in the kitchen and provide them with the tools and resources they need to expand their culinary skills and knowledge.</a:t>
            </a:r>
          </a:p>
          <a:p>
            <a:pPr marL="285750" indent="-285750">
              <a:buFont typeface="Arial" pitchFamily="34" charset="0"/>
              <a:buChar char="•"/>
            </a:pPr>
            <a:r>
              <a:rPr lang="en-US" sz="1600" i="1" u="sng" dirty="0">
                <a:latin typeface="Century" pitchFamily="18" charset="0"/>
              </a:rPr>
              <a:t>Empower and engage: </a:t>
            </a:r>
            <a:r>
              <a:rPr lang="en-US" sz="1600" dirty="0">
                <a:latin typeface="Century" pitchFamily="18" charset="0"/>
              </a:rPr>
              <a:t>We aim to empower our users by providing them with a community of like-minded individuals who share their love of cooking and encourage them to experiment with new recipes and ingredients.</a:t>
            </a:r>
          </a:p>
          <a:p>
            <a:pPr marL="285750" indent="-285750">
              <a:buFont typeface="Arial" pitchFamily="34" charset="0"/>
              <a:buChar char="•"/>
            </a:pPr>
            <a:r>
              <a:rPr lang="en-US" sz="1600" i="1" u="sng" dirty="0">
                <a:latin typeface="Century" pitchFamily="18" charset="0"/>
              </a:rPr>
              <a:t>Simplify and streamline: </a:t>
            </a:r>
            <a:r>
              <a:rPr lang="en-US" sz="1600" dirty="0">
                <a:latin typeface="Century" pitchFamily="18" charset="0"/>
              </a:rPr>
              <a:t>We want to make cooking and meal planning as easy and stress-free as possible by providing users with a variety of recipes, tools, and resources that help them save time and reduce waste.</a:t>
            </a:r>
          </a:p>
          <a:p>
            <a:pPr marL="285750" indent="-285750">
              <a:buFont typeface="Arial" pitchFamily="34" charset="0"/>
              <a:buChar char="•"/>
            </a:pPr>
            <a:r>
              <a:rPr lang="en-US" sz="1600" i="1" u="sng" dirty="0">
                <a:latin typeface="Century" pitchFamily="18" charset="0"/>
              </a:rPr>
              <a:t>Provide value: </a:t>
            </a:r>
            <a:r>
              <a:rPr lang="en-US" sz="1600" dirty="0">
                <a:latin typeface="Century" pitchFamily="18" charset="0"/>
              </a:rPr>
              <a:t>We aim to provide our users with valuable content and resources that help them achieve their cooking and nutrition goals, whether that means eating healthier, cooking on a budget, or trying new cuisines.</a:t>
            </a:r>
          </a:p>
          <a:p>
            <a:r>
              <a:rPr lang="en-US" sz="1600" dirty="0">
                <a:latin typeface="Century" pitchFamily="18" charset="0"/>
              </a:rPr>
              <a:t>Overall, our objective is to create a welcoming and supportive community of food enthusiasts and provide them with the resources and inspiration they need to explore the world of cooking and create delicious meals that they can enjoy and share with their loved ones.</a:t>
            </a: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901850" y="2745806"/>
            <a:ext cx="4975356" cy="1160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7652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14400" y="1196400"/>
            <a:ext cx="8153400" cy="5509200"/>
          </a:xfrm>
          <a:prstGeom prst="rect">
            <a:avLst/>
          </a:prstGeom>
        </p:spPr>
        <p:txBody>
          <a:bodyPr wrap="square">
            <a:spAutoFit/>
          </a:bodyPr>
          <a:lstStyle/>
          <a:p>
            <a:pPr marL="285750" indent="-285750">
              <a:buFont typeface="Arial" pitchFamily="34" charset="0"/>
              <a:buChar char="•"/>
            </a:pPr>
            <a:r>
              <a:rPr lang="en-US" sz="1600" i="1" u="sng" dirty="0">
                <a:latin typeface="Century" pitchFamily="18" charset="0"/>
              </a:rPr>
              <a:t>Recipe collection: </a:t>
            </a:r>
            <a:r>
              <a:rPr lang="en-US" sz="1600" dirty="0">
                <a:latin typeface="Century" pitchFamily="18" charset="0"/>
              </a:rPr>
              <a:t>Our website likely has a large collection of recipes that are carefully curated and tested by our team. These recipes may range from simple, everyday meals to more elaborate dishes for special occasions.</a:t>
            </a:r>
          </a:p>
          <a:p>
            <a:pPr marL="285750" indent="-285750">
              <a:buFont typeface="Arial" pitchFamily="34" charset="0"/>
              <a:buChar char="•"/>
            </a:pPr>
            <a:r>
              <a:rPr lang="en-US" sz="1600" i="1" u="sng" dirty="0" smtClean="0">
                <a:latin typeface="Century" pitchFamily="18" charset="0"/>
              </a:rPr>
              <a:t>High-quality </a:t>
            </a:r>
            <a:r>
              <a:rPr lang="en-US" sz="1600" i="1" u="sng" dirty="0">
                <a:latin typeface="Century" pitchFamily="18" charset="0"/>
              </a:rPr>
              <a:t>images: </a:t>
            </a:r>
            <a:r>
              <a:rPr lang="en-US" sz="1600" dirty="0">
                <a:latin typeface="Century" pitchFamily="18" charset="0"/>
              </a:rPr>
              <a:t>Since food is a visual medium, your website may feature beautiful, high-quality photos of the dishes to entice users to try them.</a:t>
            </a:r>
          </a:p>
          <a:p>
            <a:pPr marL="285750" indent="-285750">
              <a:buFont typeface="Arial" pitchFamily="34" charset="0"/>
              <a:buChar char="•"/>
            </a:pPr>
            <a:r>
              <a:rPr lang="en-US" sz="1600" dirty="0">
                <a:latin typeface="Century" pitchFamily="18" charset="0"/>
              </a:rPr>
              <a:t>Nutritional information: If you emphasize using fresh, whole ingredients, your website may provide nutritional information for each recipe to help users make informed choices.</a:t>
            </a:r>
          </a:p>
          <a:p>
            <a:pPr marL="285750" indent="-285750">
              <a:buFont typeface="Arial" pitchFamily="34" charset="0"/>
              <a:buChar char="•"/>
            </a:pPr>
            <a:r>
              <a:rPr lang="en-US" sz="1600" i="1" u="sng" dirty="0">
                <a:latin typeface="Century" pitchFamily="18" charset="0"/>
              </a:rPr>
              <a:t>Nutritional information: </a:t>
            </a:r>
            <a:r>
              <a:rPr lang="en-US" sz="1600" dirty="0">
                <a:latin typeface="Century" pitchFamily="18" charset="0"/>
              </a:rPr>
              <a:t>Many people are interested in the nutritional content of the foods they eat, so our website may provide information on the calories, macronutrients, and micronutrients of each recipe</a:t>
            </a:r>
            <a:r>
              <a:rPr lang="en-US" sz="1600" dirty="0"/>
              <a:t>.</a:t>
            </a:r>
          </a:p>
          <a:p>
            <a:pPr marL="285750" indent="-285750">
              <a:buFont typeface="Arial" pitchFamily="34" charset="0"/>
              <a:buChar char="•"/>
            </a:pPr>
            <a:r>
              <a:rPr lang="en-US" sz="1600" i="1" u="sng" dirty="0" smtClean="0">
                <a:latin typeface="Century" pitchFamily="18" charset="0"/>
              </a:rPr>
              <a:t>Seasonal and local focus</a:t>
            </a:r>
            <a:r>
              <a:rPr lang="en-US" sz="1600" dirty="0" smtClean="0">
                <a:latin typeface="Century" pitchFamily="18" charset="0"/>
              </a:rPr>
              <a:t>: Our website may emphasize the use of seasonal produce and locally-sourced ingredients to promote sustainability and support local food systems.</a:t>
            </a:r>
          </a:p>
          <a:p>
            <a:pPr marL="285750" indent="-285750">
              <a:buFont typeface="Arial" pitchFamily="34" charset="0"/>
              <a:buChar char="•"/>
            </a:pPr>
            <a:r>
              <a:rPr lang="en-US" sz="1600" i="1" u="sng" dirty="0" smtClean="0">
                <a:latin typeface="Century" pitchFamily="18" charset="0"/>
              </a:rPr>
              <a:t>Blog </a:t>
            </a:r>
            <a:r>
              <a:rPr lang="en-US" sz="1600" i="1" u="sng" dirty="0">
                <a:latin typeface="Century" pitchFamily="18" charset="0"/>
              </a:rPr>
              <a:t>and cooking tips: </a:t>
            </a:r>
            <a:r>
              <a:rPr lang="en-US" sz="1600" dirty="0">
                <a:latin typeface="Century" pitchFamily="18" charset="0"/>
              </a:rPr>
              <a:t>In addition to recipes, </a:t>
            </a:r>
            <a:r>
              <a:rPr lang="en-US" sz="1600" dirty="0" smtClean="0">
                <a:latin typeface="Century" pitchFamily="18" charset="0"/>
              </a:rPr>
              <a:t>Our </a:t>
            </a:r>
            <a:r>
              <a:rPr lang="en-US" sz="1600" dirty="0">
                <a:latin typeface="Century" pitchFamily="18" charset="0"/>
              </a:rPr>
              <a:t>website may feature a blog with cooking tips, ingredient guides, and other helpful resources for home cooks.</a:t>
            </a:r>
          </a:p>
          <a:p>
            <a:pPr marL="285750" indent="-285750">
              <a:buFont typeface="Arial" pitchFamily="34" charset="0"/>
              <a:buChar char="•"/>
            </a:pPr>
            <a:r>
              <a:rPr lang="en-US" sz="1600" i="1" u="sng" dirty="0">
                <a:latin typeface="Century" pitchFamily="18" charset="0"/>
              </a:rPr>
              <a:t>Social media integration</a:t>
            </a:r>
            <a:r>
              <a:rPr lang="en-US" sz="1600" dirty="0">
                <a:latin typeface="Century" pitchFamily="18" charset="0"/>
              </a:rPr>
              <a:t>: </a:t>
            </a:r>
            <a:r>
              <a:rPr lang="en-US" sz="1600" dirty="0" smtClean="0">
                <a:latin typeface="Century" pitchFamily="18" charset="0"/>
              </a:rPr>
              <a:t>Our </a:t>
            </a:r>
            <a:r>
              <a:rPr lang="en-US" sz="1600" dirty="0">
                <a:latin typeface="Century" pitchFamily="18" charset="0"/>
              </a:rPr>
              <a:t>website may have links to your social media pages where users can follow you for updates on new recipes, behind-the-scenes peeks, and more.</a:t>
            </a:r>
          </a:p>
          <a:p>
            <a:pPr marL="285750" indent="-285750">
              <a:buFont typeface="Arial" pitchFamily="34" charset="0"/>
              <a:buChar char="•"/>
            </a:pPr>
            <a:r>
              <a:rPr lang="en-US" sz="1600" i="1" u="sng" dirty="0">
                <a:latin typeface="Century" pitchFamily="18" charset="0"/>
              </a:rPr>
              <a:t>Mobile responsiveness: </a:t>
            </a:r>
            <a:r>
              <a:rPr lang="en-US" sz="1600" dirty="0">
                <a:latin typeface="Century" pitchFamily="18" charset="0"/>
              </a:rPr>
              <a:t>To accommodate users who access your website from mobile devices, </a:t>
            </a:r>
            <a:r>
              <a:rPr lang="en-US" sz="1600" dirty="0" smtClean="0">
                <a:latin typeface="Century" pitchFamily="18" charset="0"/>
              </a:rPr>
              <a:t>Our </a:t>
            </a:r>
            <a:r>
              <a:rPr lang="en-US" sz="1600" dirty="0">
                <a:latin typeface="Century" pitchFamily="18" charset="0"/>
              </a:rPr>
              <a:t>website may be optimized for mobile viewing and have a responsive design that adjusts to different screen sizes.</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989498" y="3039698"/>
            <a:ext cx="5203955" cy="1213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6" name="Picture 2" descr="How to Avoid Building Features That Nobody Will Use - Upvoty"/>
          <p:cNvPicPr>
            <a:picLocks noChangeAspect="1" noChangeArrowheads="1"/>
          </p:cNvPicPr>
          <p:nvPr/>
        </p:nvPicPr>
        <p:blipFill rotWithShape="1">
          <a:blip r:embed="rId3">
            <a:duotone>
              <a:prstClr val="black"/>
              <a:srgbClr val="008EE6">
                <a:tint val="45000"/>
                <a:satMod val="400000"/>
              </a:srgbClr>
            </a:duotone>
            <a:extLst>
              <a:ext uri="{28A0092B-C50C-407E-A947-70E740481C1C}">
                <a14:useLocalDpi xmlns:a14="http://schemas.microsoft.com/office/drawing/2010/main" val="0"/>
              </a:ext>
            </a:extLst>
          </a:blip>
          <a:srcRect l="37670" t="13542" r="36306" b="70790"/>
          <a:stretch/>
        </p:blipFill>
        <p:spPr bwMode="auto">
          <a:xfrm>
            <a:off x="3163378" y="152401"/>
            <a:ext cx="2551622" cy="81869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spTree>
    <p:extLst>
      <p:ext uri="{BB962C8B-B14F-4D97-AF65-F5344CB8AC3E}">
        <p14:creationId xmlns:p14="http://schemas.microsoft.com/office/powerpoint/2010/main" val="677999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14400" y="1379577"/>
            <a:ext cx="8153400" cy="5478423"/>
          </a:xfrm>
          <a:prstGeom prst="rect">
            <a:avLst/>
          </a:prstGeom>
        </p:spPr>
        <p:txBody>
          <a:bodyPr wrap="square">
            <a:spAutoFit/>
          </a:bodyPr>
          <a:lstStyle/>
          <a:p>
            <a:r>
              <a:rPr lang="en-US" sz="2800" b="1" u="sng" dirty="0">
                <a:latin typeface="Century" pitchFamily="18" charset="0"/>
              </a:rPr>
              <a:t>Frontend</a:t>
            </a:r>
            <a:r>
              <a:rPr lang="en-US" sz="2800" b="1" u="sng" dirty="0" smtClean="0">
                <a:latin typeface="Century" pitchFamily="18" charset="0"/>
              </a:rPr>
              <a:t>:</a:t>
            </a:r>
          </a:p>
          <a:p>
            <a:r>
              <a:rPr lang="en-US" sz="1600" dirty="0">
                <a:latin typeface="Century" pitchFamily="18" charset="0"/>
              </a:rPr>
              <a:t>Our food and recipe website uses a variety of tools and technologies to create a modern, responsive, and user-friendly experience for our visitors. On the frontend, we use HTML, CSS, and JavaScript to define the structure, layout, and interactivity of our web pages, as well as the popular React.js library to build reusable UI components and manage state in complex applications</a:t>
            </a:r>
            <a:r>
              <a:rPr lang="en-US" sz="1600" dirty="0" smtClean="0">
                <a:latin typeface="Century" pitchFamily="18" charset="0"/>
              </a:rPr>
              <a:t>.</a:t>
            </a:r>
          </a:p>
          <a:p>
            <a:endParaRPr lang="en-US" dirty="0"/>
          </a:p>
          <a:p>
            <a:pPr marL="285750" indent="-285750">
              <a:buFont typeface="Wingdings" pitchFamily="2" charset="2"/>
              <a:buChar char="§"/>
            </a:pPr>
            <a:r>
              <a:rPr lang="en-US" sz="1600" u="sng" dirty="0">
                <a:latin typeface="Century" pitchFamily="18" charset="0"/>
              </a:rPr>
              <a:t>HTML (Hypertext Markup Language): </a:t>
            </a:r>
            <a:r>
              <a:rPr lang="en-US" sz="1600" dirty="0">
                <a:latin typeface="Century" pitchFamily="18" charset="0"/>
              </a:rPr>
              <a:t>a markup language that defines the structure of web pages.</a:t>
            </a:r>
          </a:p>
          <a:p>
            <a:pPr marL="285750" indent="-285750">
              <a:buFont typeface="Wingdings" pitchFamily="2" charset="2"/>
              <a:buChar char="§"/>
            </a:pPr>
            <a:r>
              <a:rPr lang="en-US" sz="1600" u="sng" dirty="0">
                <a:latin typeface="Century" pitchFamily="18" charset="0"/>
              </a:rPr>
              <a:t>CSS (Cascading Style Sheets): </a:t>
            </a:r>
            <a:r>
              <a:rPr lang="en-US" sz="1600" dirty="0">
                <a:latin typeface="Century" pitchFamily="18" charset="0"/>
              </a:rPr>
              <a:t>a style sheet language that defines the presentation of web pages, including layout, typography, and colors</a:t>
            </a:r>
            <a:r>
              <a:rPr lang="en-US" sz="1600" dirty="0" smtClean="0">
                <a:latin typeface="Century" pitchFamily="18" charset="0"/>
              </a:rPr>
              <a:t>.</a:t>
            </a:r>
          </a:p>
          <a:p>
            <a:pPr marL="285750" indent="-285750">
              <a:buFont typeface="Wingdings" pitchFamily="2" charset="2"/>
              <a:buChar char="§"/>
            </a:pPr>
            <a:r>
              <a:rPr lang="en-US" sz="1600" u="sng" dirty="0">
                <a:latin typeface="Century" pitchFamily="18" charset="0"/>
              </a:rPr>
              <a:t>Sass (Syntactically Awesome Style Sheets) </a:t>
            </a:r>
            <a:r>
              <a:rPr lang="en-US" sz="1600" dirty="0">
                <a:latin typeface="Century" pitchFamily="18" charset="0"/>
              </a:rPr>
              <a:t>is a CSS preprocessor that allows developers to write CSS in a more efficient and maintainable way. Sass extends the functionality of CSS by providing features such as variables, nesting, mixins, functions, and more. These features help developers to write CSS code that is more reusable, modular, and easier to read and maintain.</a:t>
            </a:r>
          </a:p>
          <a:p>
            <a:pPr marL="285750" indent="-285750">
              <a:buFont typeface="Wingdings" pitchFamily="2" charset="2"/>
              <a:buChar char="§"/>
            </a:pPr>
            <a:r>
              <a:rPr lang="en-US" sz="1600" u="sng" dirty="0">
                <a:latin typeface="Century" pitchFamily="18" charset="0"/>
              </a:rPr>
              <a:t>JavaScript: </a:t>
            </a:r>
            <a:r>
              <a:rPr lang="en-US" sz="1600" dirty="0">
                <a:latin typeface="Century" pitchFamily="18" charset="0"/>
              </a:rPr>
              <a:t>a scripting language that is commonly used to add interactivity and functionality to web pages.</a:t>
            </a:r>
          </a:p>
          <a:p>
            <a:pPr marL="285750" indent="-285750">
              <a:buFont typeface="Wingdings" pitchFamily="2" charset="2"/>
              <a:buChar char="§"/>
            </a:pPr>
            <a:r>
              <a:rPr lang="en-US" sz="1600" u="sng" dirty="0">
                <a:latin typeface="Century" pitchFamily="18" charset="0"/>
              </a:rPr>
              <a:t>React.js: </a:t>
            </a:r>
            <a:r>
              <a:rPr lang="en-US" sz="1600" dirty="0">
                <a:latin typeface="Century" pitchFamily="18" charset="0"/>
              </a:rPr>
              <a:t>a popular JavaScript library for building user interfaces, which can be used to create reusable UI components and manage state in complex applications</a:t>
            </a:r>
            <a:r>
              <a:rPr lang="en-US" sz="1600" dirty="0" smtClean="0">
                <a:latin typeface="Century" pitchFamily="18" charset="0"/>
              </a:rPr>
              <a:t>.</a:t>
            </a:r>
            <a:endParaRPr lang="en-US" sz="1600" dirty="0">
              <a:latin typeface="Century" pitchFamily="18" charset="0"/>
            </a:endParaRPr>
          </a:p>
        </p:txBody>
      </p:sp>
      <p:pic>
        <p:nvPicPr>
          <p:cNvPr id="8194"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4753" t="25757" r="13605" b="19660"/>
          <a:stretch/>
        </p:blipFill>
        <p:spPr bwMode="auto">
          <a:xfrm>
            <a:off x="-17584" y="-8791"/>
            <a:ext cx="3675184" cy="1466540"/>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3352800" y="511314"/>
            <a:ext cx="5791200" cy="707886"/>
          </a:xfrm>
          <a:prstGeom prst="rect">
            <a:avLst/>
          </a:prstGeom>
          <a:noFill/>
        </p:spPr>
        <p:txBody>
          <a:bodyPr wrap="square" rtlCol="0">
            <a:spAutoFit/>
          </a:bodyPr>
          <a:lstStyle/>
          <a:p>
            <a:r>
              <a:rPr lang="en-US" sz="4000" dirty="0" smtClean="0">
                <a:latin typeface="Century" pitchFamily="18" charset="0"/>
              </a:rPr>
              <a:t>Tools and Technologies</a:t>
            </a:r>
            <a:endParaRPr lang="en-US" sz="4000" dirty="0">
              <a:latin typeface="Century" pitchFamily="18" charset="0"/>
            </a:endParaRPr>
          </a:p>
        </p:txBody>
      </p:sp>
      <p:pic>
        <p:nvPicPr>
          <p:cNvPr id="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972407" y="3050606"/>
            <a:ext cx="4975356" cy="1160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011065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90600" y="2438400"/>
            <a:ext cx="8077200" cy="2800767"/>
          </a:xfrm>
          <a:prstGeom prst="rect">
            <a:avLst/>
          </a:prstGeom>
        </p:spPr>
        <p:txBody>
          <a:bodyPr wrap="square">
            <a:spAutoFit/>
          </a:bodyPr>
          <a:lstStyle/>
          <a:p>
            <a:r>
              <a:rPr lang="en-US" sz="1600" dirty="0" smtClean="0">
                <a:latin typeface="Century" pitchFamily="18" charset="0"/>
              </a:rPr>
              <a:t>On </a:t>
            </a:r>
            <a:r>
              <a:rPr lang="en-US" sz="1600" dirty="0">
                <a:latin typeface="Century" pitchFamily="18" charset="0"/>
              </a:rPr>
              <a:t>the backend, we use Node.js as our runtime environment and rely on the MongoDB database and the Mongoose library to handle data modeling and CRUD operations</a:t>
            </a:r>
            <a:r>
              <a:rPr lang="en-US" sz="1600" dirty="0" smtClean="0">
                <a:latin typeface="Century" pitchFamily="18" charset="0"/>
              </a:rPr>
              <a:t>.</a:t>
            </a:r>
            <a:r>
              <a:rPr lang="en-US" sz="1600" dirty="0">
                <a:latin typeface="Century" pitchFamily="18" charset="0"/>
              </a:rPr>
              <a:t> To manage file uploads in our web application, we use Multer, a middleware that allows us to upload files, save them to a specific directory, and set restrictions on the uploaded files. This ensures that our users can easily upload and access images for recipes and user profiles.</a:t>
            </a:r>
            <a:endParaRPr lang="en-US" sz="1600" dirty="0" smtClean="0">
              <a:latin typeface="Century" pitchFamily="18" charset="0"/>
            </a:endParaRPr>
          </a:p>
          <a:p>
            <a:endParaRPr lang="en-US" sz="1600" b="1" u="sng" dirty="0">
              <a:latin typeface="Century" pitchFamily="18" charset="0"/>
            </a:endParaRPr>
          </a:p>
          <a:p>
            <a:pPr marL="285750" indent="-285750">
              <a:buFont typeface="Wingdings" pitchFamily="2" charset="2"/>
              <a:buChar char="§"/>
            </a:pPr>
            <a:r>
              <a:rPr lang="en-US" sz="1600" u="sng" dirty="0">
                <a:latin typeface="Century" pitchFamily="18" charset="0"/>
              </a:rPr>
              <a:t>Node.js: </a:t>
            </a:r>
            <a:r>
              <a:rPr lang="en-US" sz="1600" dirty="0">
                <a:latin typeface="Century" pitchFamily="18" charset="0"/>
              </a:rPr>
              <a:t>a JavaScript runtime that allows developers to build scalable, server-side applications using JavaScript.</a:t>
            </a:r>
          </a:p>
          <a:p>
            <a:pPr marL="285750" indent="-285750">
              <a:buFont typeface="Wingdings" pitchFamily="2" charset="2"/>
              <a:buChar char="§"/>
            </a:pPr>
            <a:r>
              <a:rPr lang="en-US" sz="1600" u="sng" dirty="0">
                <a:latin typeface="Century" pitchFamily="18" charset="0"/>
              </a:rPr>
              <a:t>MongoDB: </a:t>
            </a:r>
            <a:r>
              <a:rPr lang="en-US" sz="1600" dirty="0">
                <a:latin typeface="Century" pitchFamily="18" charset="0"/>
              </a:rPr>
              <a:t>a NoSQL database that uses a document-oriented data model and can handle large volumes of unstructured data</a:t>
            </a:r>
            <a:r>
              <a:rPr lang="en-US" sz="1600" dirty="0" smtClean="0">
                <a:latin typeface="Century" pitchFamily="18" charset="0"/>
              </a:rPr>
              <a:t>.</a:t>
            </a:r>
            <a:endParaRPr lang="en-US" sz="1600" dirty="0">
              <a:latin typeface="Century" pitchFamily="18" charset="0"/>
            </a:endParaRPr>
          </a:p>
        </p:txBody>
      </p:sp>
      <p:pic>
        <p:nvPicPr>
          <p:cNvPr id="9218" name="Picture 2"/>
          <p:cNvPicPr>
            <a:picLocks noChangeAspect="1" noChangeArrowheads="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5257800" y="0"/>
            <a:ext cx="3886200" cy="2066203"/>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449212" y="754559"/>
            <a:ext cx="2598788" cy="769441"/>
          </a:xfrm>
          <a:prstGeom prst="rect">
            <a:avLst/>
          </a:prstGeom>
        </p:spPr>
        <p:txBody>
          <a:bodyPr wrap="none">
            <a:spAutoFit/>
          </a:bodyPr>
          <a:lstStyle/>
          <a:p>
            <a:r>
              <a:rPr lang="en-US" sz="4400" b="1" u="sng" dirty="0" smtClean="0">
                <a:latin typeface="Century" pitchFamily="18" charset="0"/>
              </a:rPr>
              <a:t>Backend:</a:t>
            </a:r>
            <a:endParaRPr lang="en-US" sz="4400" b="1" u="sng" dirty="0">
              <a:latin typeface="Century" pitchFamily="18" charset="0"/>
            </a:endParaRPr>
          </a:p>
        </p:txBody>
      </p:sp>
      <p:pic>
        <p:nvPicPr>
          <p:cNvPr id="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1972407" y="3050606"/>
            <a:ext cx="4975356" cy="1160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352842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270</TotalTime>
  <Words>2229</Words>
  <Application>Microsoft Office PowerPoint</Application>
  <PresentationFormat>On-screen Show (4:3)</PresentationFormat>
  <Paragraphs>146</Paragraphs>
  <Slides>34</Slides>
  <Notes>0</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Office Theme</vt:lpstr>
      <vt:lpstr>PowerPoint Presentation</vt:lpstr>
      <vt:lpstr>PowerPoint Presentation</vt:lpstr>
      <vt:lpstr>PowerPoint Presentation</vt:lpstr>
      <vt:lpstr>PowerPoint Presentation</vt:lpstr>
      <vt:lpstr>PowerPoint Presentation</vt:lpstr>
      <vt:lpstr>Objective</vt:lpstr>
      <vt:lpstr>PowerPoint Presentation</vt:lpstr>
      <vt:lpstr>PowerPoint Presentation</vt:lpstr>
      <vt:lpstr>PowerPoint Presentation</vt:lpstr>
      <vt:lpstr>PowerPoint Presentation</vt:lpstr>
      <vt:lpstr>PowerPoint Presentation</vt:lpstr>
      <vt:lpstr>I.    Frontend: Our React Application      Structure</vt:lpstr>
      <vt:lpstr>index.js</vt:lpstr>
      <vt:lpstr>App.js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Hardware and Sofware Requirements: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Anurag Kaul</dc:creator>
  <cp:lastModifiedBy>Anurag Kaul</cp:lastModifiedBy>
  <cp:revision>99</cp:revision>
  <dcterms:created xsi:type="dcterms:W3CDTF">2006-08-16T00:00:00Z</dcterms:created>
  <dcterms:modified xsi:type="dcterms:W3CDTF">2023-05-01T01:23:43Z</dcterms:modified>
</cp:coreProperties>
</file>

<file path=docProps/thumbnail.jpeg>
</file>